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notesSlides/notesSlide14.xml" ContentType="application/vnd.openxmlformats-officedocument.presentationml.notesSlide+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notesSlides/notesSlide16.xml" ContentType="application/vnd.openxmlformats-officedocument.presentationml.notesSlide+xml"/>
  <Override PartName="/ppt/tags/tag66.xml" ContentType="application/vnd.openxmlformats-officedocument.presentationml.tags+xml"/>
  <Override PartName="/ppt/notesSlides/notesSlide17.xml" ContentType="application/vnd.openxmlformats-officedocument.presentationml.notesSlide+xml"/>
  <Override PartName="/ppt/tags/tag67.xml" ContentType="application/vnd.openxmlformats-officedocument.presentationml.tags+xml"/>
  <Override PartName="/ppt/notesSlides/notesSlide18.xml" ContentType="application/vnd.openxmlformats-officedocument.presentationml.notesSlide+xml"/>
  <Override PartName="/ppt/tags/tag68.xml" ContentType="application/vnd.openxmlformats-officedocument.presentationml.tags+xml"/>
  <Override PartName="/ppt/notesSlides/notesSlide19.xml" ContentType="application/vnd.openxmlformats-officedocument.presentationml.notesSlide+xml"/>
  <Override PartName="/ppt/tags/tag69.xml" ContentType="application/vnd.openxmlformats-officedocument.presentationml.tags+xml"/>
  <Override PartName="/ppt/notesSlides/notesSlide20.xml" ContentType="application/vnd.openxmlformats-officedocument.presentationml.notesSlide+xml"/>
  <Override PartName="/ppt/tags/tag70.xml" ContentType="application/vnd.openxmlformats-officedocument.presentationml.tags+xml"/>
  <Override PartName="/ppt/notesSlides/notesSlide21.xml" ContentType="application/vnd.openxmlformats-officedocument.presentationml.notesSlide+xml"/>
  <Override PartName="/ppt/tags/tag71.xml" ContentType="application/vnd.openxmlformats-officedocument.presentationml.tags+xml"/>
  <Override PartName="/ppt/notesSlides/notesSlide22.xml" ContentType="application/vnd.openxmlformats-officedocument.presentationml.notesSlide+xml"/>
  <Override PartName="/ppt/tags/tag72.xml" ContentType="application/vnd.openxmlformats-officedocument.presentationml.tags+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3.xml" ContentType="application/vnd.openxmlformats-officedocument.presentationml.tags+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4.xml" ContentType="application/vnd.openxmlformats-officedocument.presentationml.tags+xml"/>
  <Override PartName="/ppt/notesSlides/notesSlide25.xml" ContentType="application/vnd.openxmlformats-officedocument.presentationml.notesSlide+xml"/>
  <Override PartName="/ppt/tags/tag75.xml" ContentType="application/vnd.openxmlformats-officedocument.presentationml.tags+xml"/>
  <Override PartName="/ppt/notesSlides/notesSlide26.xml" ContentType="application/vnd.openxmlformats-officedocument.presentationml.notesSlide+xml"/>
  <Override PartName="/ppt/tags/tag76.xml" ContentType="application/vnd.openxmlformats-officedocument.presentationml.tags+xml"/>
  <Override PartName="/ppt/notesSlides/notesSlide27.xml" ContentType="application/vnd.openxmlformats-officedocument.presentationml.notesSlide+xml"/>
  <Override PartName="/ppt/tags/tag77.xml" ContentType="application/vnd.openxmlformats-officedocument.presentationml.tags+xml"/>
  <Override PartName="/ppt/notesSlides/notesSlide28.xml" ContentType="application/vnd.openxmlformats-officedocument.presentationml.notesSlide+xml"/>
  <Override PartName="/ppt/tags/tag78.xml" ContentType="application/vnd.openxmlformats-officedocument.presentationml.tags+xml"/>
  <Override PartName="/ppt/notesSlides/notesSlide29.xml" ContentType="application/vnd.openxmlformats-officedocument.presentationml.notesSlide+xml"/>
  <Override PartName="/ppt/tags/tag79.xml" ContentType="application/vnd.openxmlformats-officedocument.presentationml.tags+xml"/>
  <Override PartName="/ppt/notesSlides/notesSlide30.xml" ContentType="application/vnd.openxmlformats-officedocument.presentationml.notesSlide+xml"/>
  <Override PartName="/ppt/tags/tag80.xml" ContentType="application/vnd.openxmlformats-officedocument.presentationml.tags+xml"/>
  <Override PartName="/ppt/notesSlides/notesSlide31.xml" ContentType="application/vnd.openxmlformats-officedocument.presentationml.notesSlide+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notesSlides/notesSlide33.xml" ContentType="application/vnd.openxmlformats-officedocument.presentationml.notesSlide+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notesSlides/notesSlide37.xml" ContentType="application/vnd.openxmlformats-officedocument.presentationml.notesSlide+xml"/>
  <Override PartName="/ppt/tags/tag87.xml" ContentType="application/vnd.openxmlformats-officedocument.presentationml.tags+xml"/>
  <Override PartName="/ppt/notesSlides/notesSlide38.xml" ContentType="application/vnd.openxmlformats-officedocument.presentationml.notesSlide+xml"/>
  <Override PartName="/ppt/tags/tag88.xml" ContentType="application/vnd.openxmlformats-officedocument.presentationml.tags+xml"/>
  <Override PartName="/ppt/notesSlides/notesSlide39.xml" ContentType="application/vnd.openxmlformats-officedocument.presentationml.notesSlide+xml"/>
  <Override PartName="/ppt/tags/tag89.xml" ContentType="application/vnd.openxmlformats-officedocument.presentationml.tags+xml"/>
  <Override PartName="/ppt/notesSlides/notesSlide40.xml" ContentType="application/vnd.openxmlformats-officedocument.presentationml.notesSlide+xml"/>
  <Override PartName="/ppt/tags/tag90.xml" ContentType="application/vnd.openxmlformats-officedocument.presentationml.tags+xml"/>
  <Override PartName="/ppt/notesSlides/notesSlide41.xml" ContentType="application/vnd.openxmlformats-officedocument.presentationml.notesSlide+xml"/>
  <Override PartName="/ppt/tags/tag91.xml" ContentType="application/vnd.openxmlformats-officedocument.presentationml.tags+xml"/>
  <Override PartName="/ppt/notesSlides/notesSlide42.xml" ContentType="application/vnd.openxmlformats-officedocument.presentationml.notesSlide+xml"/>
  <Override PartName="/ppt/tags/tag92.xml" ContentType="application/vnd.openxmlformats-officedocument.presentationml.tags+xml"/>
  <Override PartName="/ppt/notesSlides/notesSlide43.xml" ContentType="application/vnd.openxmlformats-officedocument.presentationml.notesSlide+xml"/>
  <Override PartName="/ppt/tags/tag93.xml" ContentType="application/vnd.openxmlformats-officedocument.presentationml.tags+xml"/>
  <Override PartName="/ppt/notesSlides/notesSlide44.xml" ContentType="application/vnd.openxmlformats-officedocument.presentationml.notesSlide+xml"/>
  <Override PartName="/ppt/tags/tag94.xml" ContentType="application/vnd.openxmlformats-officedocument.presentationml.tags+xml"/>
  <Override PartName="/ppt/notesSlides/notesSlide45.xml" ContentType="application/vnd.openxmlformats-officedocument.presentationml.notesSlide+xml"/>
  <Override PartName="/ppt/tags/tag95.xml" ContentType="application/vnd.openxmlformats-officedocument.presentationml.tags+xml"/>
  <Override PartName="/ppt/notesSlides/notesSlide46.xml" ContentType="application/vnd.openxmlformats-officedocument.presentationml.notesSlide+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1" r:id="rId2"/>
  </p:sldMasterIdLst>
  <p:notesMasterIdLst>
    <p:notesMasterId r:id="rId51"/>
  </p:notesMasterIdLst>
  <p:handoutMasterIdLst>
    <p:handoutMasterId r:id="rId52"/>
  </p:handoutMasterIdLst>
  <p:sldIdLst>
    <p:sldId id="430" r:id="rId3"/>
    <p:sldId id="443" r:id="rId4"/>
    <p:sldId id="400" r:id="rId5"/>
    <p:sldId id="431" r:id="rId6"/>
    <p:sldId id="810" r:id="rId7"/>
    <p:sldId id="884" r:id="rId8"/>
    <p:sldId id="811" r:id="rId9"/>
    <p:sldId id="830" r:id="rId10"/>
    <p:sldId id="1592" r:id="rId11"/>
    <p:sldId id="831" r:id="rId12"/>
    <p:sldId id="1591" r:id="rId13"/>
    <p:sldId id="889" r:id="rId14"/>
    <p:sldId id="885" r:id="rId15"/>
    <p:sldId id="333" r:id="rId16"/>
    <p:sldId id="817" r:id="rId17"/>
    <p:sldId id="835" r:id="rId18"/>
    <p:sldId id="822" r:id="rId19"/>
    <p:sldId id="844" r:id="rId20"/>
    <p:sldId id="823" r:id="rId21"/>
    <p:sldId id="836" r:id="rId22"/>
    <p:sldId id="837" r:id="rId23"/>
    <p:sldId id="397" r:id="rId24"/>
    <p:sldId id="412" r:id="rId25"/>
    <p:sldId id="413" r:id="rId26"/>
    <p:sldId id="1594" r:id="rId27"/>
    <p:sldId id="410" r:id="rId28"/>
    <p:sldId id="841" r:id="rId29"/>
    <p:sldId id="617" r:id="rId30"/>
    <p:sldId id="616" r:id="rId31"/>
    <p:sldId id="357" r:id="rId32"/>
    <p:sldId id="842" r:id="rId33"/>
    <p:sldId id="826" r:id="rId34"/>
    <p:sldId id="829" r:id="rId35"/>
    <p:sldId id="827" r:id="rId36"/>
    <p:sldId id="316" r:id="rId37"/>
    <p:sldId id="314" r:id="rId38"/>
    <p:sldId id="888" r:id="rId39"/>
    <p:sldId id="1595" r:id="rId40"/>
    <p:sldId id="1596" r:id="rId41"/>
    <p:sldId id="374" r:id="rId42"/>
    <p:sldId id="372" r:id="rId43"/>
    <p:sldId id="1597" r:id="rId44"/>
    <p:sldId id="883" r:id="rId45"/>
    <p:sldId id="345" r:id="rId46"/>
    <p:sldId id="623" r:id="rId47"/>
    <p:sldId id="839" r:id="rId48"/>
    <p:sldId id="622" r:id="rId49"/>
    <p:sldId id="448" r:id="rId50"/>
  </p:sldIdLst>
  <p:sldSz cx="12192000" cy="6858000"/>
  <p:notesSz cx="6858000" cy="9144000"/>
  <p:custDataLst>
    <p:tags r:id="rId53"/>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376140-BFBF-4ED6-9C71-158264565182}">
          <p14:sldIdLst>
            <p14:sldId id="430"/>
            <p14:sldId id="443"/>
            <p14:sldId id="400"/>
          </p14:sldIdLst>
        </p14:section>
        <p14:section name="Section 1" id="{429D2B09-299E-4B2E-9F90-81ED513DF44D}">
          <p14:sldIdLst>
            <p14:sldId id="431"/>
            <p14:sldId id="810"/>
          </p14:sldIdLst>
        </p14:section>
        <p14:section name="Section 2" id="{EC0724B4-B20D-447E-BDC0-E08836D39072}">
          <p14:sldIdLst>
            <p14:sldId id="884"/>
            <p14:sldId id="811"/>
            <p14:sldId id="830"/>
            <p14:sldId id="1592"/>
            <p14:sldId id="831"/>
            <p14:sldId id="1591"/>
            <p14:sldId id="889"/>
          </p14:sldIdLst>
        </p14:section>
        <p14:section name="Section 3" id="{5D74D2B0-7C56-43B2-9E9E-F86F55DA6C59}">
          <p14:sldIdLst>
            <p14:sldId id="885"/>
            <p14:sldId id="333"/>
            <p14:sldId id="817"/>
            <p14:sldId id="835"/>
            <p14:sldId id="822"/>
            <p14:sldId id="844"/>
            <p14:sldId id="823"/>
            <p14:sldId id="836"/>
            <p14:sldId id="837"/>
            <p14:sldId id="397"/>
            <p14:sldId id="412"/>
            <p14:sldId id="413"/>
            <p14:sldId id="1594"/>
            <p14:sldId id="410"/>
            <p14:sldId id="841"/>
            <p14:sldId id="617"/>
          </p14:sldIdLst>
        </p14:section>
        <p14:section name="Section 4" id="{0031D432-FA94-4ED7-AC7B-251A6A9CCF46}">
          <p14:sldIdLst>
            <p14:sldId id="616"/>
            <p14:sldId id="357"/>
            <p14:sldId id="842"/>
            <p14:sldId id="826"/>
            <p14:sldId id="829"/>
            <p14:sldId id="827"/>
            <p14:sldId id="316"/>
            <p14:sldId id="314"/>
            <p14:sldId id="888"/>
          </p14:sldIdLst>
        </p14:section>
        <p14:section name="Section 5" id="{E1A39CF8-C502-4AE8-8634-854423747C9D}">
          <p14:sldIdLst>
            <p14:sldId id="1595"/>
            <p14:sldId id="1596"/>
            <p14:sldId id="374"/>
            <p14:sldId id="372"/>
            <p14:sldId id="1597"/>
          </p14:sldIdLst>
        </p14:section>
        <p14:section name="Wrap-up" id="{C6A58981-ED32-4520-AB26-67E914B02CF9}">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2"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17" clrIdx="2">
    <p:extLst>
      <p:ext uri="{19B8F6BF-5375-455C-9EA6-DF929625EA0E}">
        <p15:presenceInfo xmlns:p15="http://schemas.microsoft.com/office/powerpoint/2012/main" userId="S-1-5-21-1407069837-2091007605-538272213-25781389" providerId="AD"/>
      </p:ext>
    </p:extLst>
  </p:cmAuthor>
  <p:cmAuthor id="4" name="Charrette, Jen" initials="CJ" lastIdx="4" clrIdx="3">
    <p:extLst>
      <p:ext uri="{19B8F6BF-5375-455C-9EA6-DF929625EA0E}">
        <p15:presenceInfo xmlns:p15="http://schemas.microsoft.com/office/powerpoint/2012/main" userId="Charrette, Jen" providerId="None"/>
      </p:ext>
    </p:extLst>
  </p:cmAuthor>
  <p:cmAuthor id="5" name="Karthik Nagaraj" initials="KN" lastIdx="16" clrIdx="4">
    <p:extLst>
      <p:ext uri="{19B8F6BF-5375-455C-9EA6-DF929625EA0E}">
        <p15:presenceInfo xmlns:p15="http://schemas.microsoft.com/office/powerpoint/2012/main" userId="Karthik Nagara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DBFF"/>
    <a:srgbClr val="F2F2F2"/>
    <a:srgbClr val="2D75E7"/>
    <a:srgbClr val="16966D"/>
    <a:srgbClr val="4E24A7"/>
    <a:srgbClr val="E817E4"/>
    <a:srgbClr val="FE5496"/>
    <a:srgbClr val="B3EB5B"/>
    <a:srgbClr val="FF9B29"/>
    <a:srgbClr val="535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569" autoAdjust="0"/>
    <p:restoredTop sz="80207" autoAdjust="0"/>
  </p:normalViewPr>
  <p:slideViewPr>
    <p:cSldViewPr snapToGrid="0" snapToObjects="1" showGuides="1">
      <p:cViewPr varScale="1">
        <p:scale>
          <a:sx n="55" d="100"/>
          <a:sy n="55" d="100"/>
        </p:scale>
        <p:origin x="1076" y="40"/>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Vendas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2-36AD-CE49-926E-C9E98D169CDD}"/>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3F32-FC48-BF8E-9FBF73B93E8F}"/>
              </c:ext>
            </c:extLst>
          </c:dPt>
          <c:dPt>
            <c:idx val="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1-36AD-CE49-926E-C9E98D169CDD}"/>
              </c:ext>
            </c:extLst>
          </c:dPt>
          <c:dLbls>
            <c:delete val="1"/>
          </c:dLbls>
          <c:cat>
            <c:strRef>
              <c:f>Sheet1!$A$2:$A$4</c:f>
              <c:strCache>
                <c:ptCount val="3"/>
                <c:pt idx="0">
                  <c:v>1º trimestre</c:v>
                </c:pt>
                <c:pt idx="1">
                  <c:v>2º trimestre</c:v>
                </c:pt>
                <c:pt idx="2">
                  <c:v>4º trimestre</c:v>
                </c:pt>
              </c:strCache>
            </c:strRef>
          </c:cat>
          <c:val>
            <c:numRef>
              <c:f>Sheet1!$B$2:$B$4</c:f>
              <c:numCache>
                <c:formatCode>General</c:formatCode>
                <c:ptCount val="3"/>
                <c:pt idx="0">
                  <c:v>5</c:v>
                </c:pt>
                <c:pt idx="1">
                  <c:v>55</c:v>
                </c:pt>
                <c:pt idx="2">
                  <c:v>40</c:v>
                </c:pt>
              </c:numCache>
            </c:numRef>
          </c:val>
          <c:extLst>
            <c:ext xmlns:c16="http://schemas.microsoft.com/office/drawing/2014/chart" uri="{C3380CC4-5D6E-409C-BE32-E72D297353CC}">
              <c16:uniqueId val="{00000000-36AD-CE49-926E-C9E98D169CDD}"/>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Vendas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05E6-624E-AFD7-EF26608BA69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05E6-624E-AFD7-EF26608BA692}"/>
              </c:ext>
            </c:extLst>
          </c:dPt>
          <c:dPt>
            <c:idx val="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5-05E6-624E-AFD7-EF26608BA692}"/>
              </c:ext>
            </c:extLst>
          </c:dPt>
          <c:dLbls>
            <c:delete val="1"/>
          </c:dLbls>
          <c:cat>
            <c:strRef>
              <c:f>Sheet1!$A$2:$A$4</c:f>
              <c:strCache>
                <c:ptCount val="3"/>
                <c:pt idx="0">
                  <c:v>1º trimestre</c:v>
                </c:pt>
                <c:pt idx="1">
                  <c:v>2º trimestre</c:v>
                </c:pt>
                <c:pt idx="2">
                  <c:v>4º trimestre</c:v>
                </c:pt>
              </c:strCache>
            </c:strRef>
          </c:cat>
          <c:val>
            <c:numRef>
              <c:f>Sheet1!$B$2:$B$4</c:f>
              <c:numCache>
                <c:formatCode>General</c:formatCode>
                <c:ptCount val="3"/>
                <c:pt idx="0">
                  <c:v>25</c:v>
                </c:pt>
                <c:pt idx="1">
                  <c:v>55</c:v>
                </c:pt>
                <c:pt idx="2">
                  <c:v>40</c:v>
                </c:pt>
              </c:numCache>
            </c:numRef>
          </c:val>
          <c:extLst>
            <c:ext xmlns:c16="http://schemas.microsoft.com/office/drawing/2014/chart" uri="{C3380CC4-5D6E-409C-BE32-E72D297353CC}">
              <c16:uniqueId val="{00000006-05E6-624E-AFD7-EF26608BA692}"/>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blogs/compute/building-loosely-coupled-scalable-c-applications-with-amazon-sqs-and-amazon-s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blogs/compute/encrypting-messages-published-to-amazon-sns-with-aws-km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blogs/compute/running-activemq-in-a-hybrid-cloud-environment-with-amazon-mq/"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ws.amazon.com/blogs/compute/building-loosely-coupled-scalable-c-applications-with-amazon-sqs-and-amazon-sns/"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aws.amazon.com/amazon-mq/resources/" TargetMode="External"/><Relationship Id="rId5" Type="http://schemas.openxmlformats.org/officeDocument/2006/relationships/hyperlink" Target="https://aws.amazon.com/sns/resources/" TargetMode="External"/><Relationship Id="rId4" Type="http://schemas.openxmlformats.org/officeDocument/2006/relationships/hyperlink" Target="https://aws.amazon.com/sqs/resource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12: Criar arquiteturas desacopladas.</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ajudar a garantir que a aplicação seja dimensionada com carga crescente e que não haja gargalos ou pontos únicos de falha em seu sistema, implemente um baixo acoplamento. Com o baixo acoplamento, você reduz as dependências no sistema usando soluções gerenciadas como intermediários entre as camadas do seu sistema. Dessa forma, as falhas e o dimensionamento de componentes ou camadas são automaticamente tratadas pelo intermediário.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Considere novamente a arquitetura de aplicações Web de três camadas. Você pode implementar o baixo acoplamento, adicionando balanceadores de carga na frente das camadas da Web e da aplicação para distribuir o tráfego em cada camada. Se um servidor ficar inativo, o balanceador de carga direcionará automaticamente o tráfego para as instâncias íntegras.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9769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No caso de uso comercial do fluxo de trabalho de processamento de pedidos, um ponto potencial de vulnerabilidade é salvar os dados de pedidos no banco de dados. Se a empresa exigir que os dados do pedido permaneçam no banco de dados, vários cenários, como um impasse potencial, uma corrida ou um problema na rede, poderão causar falha na persistência do pedido. Neste caso, o pedido seria perdido e você não poderia restaurá-lo. </a:t>
            </a:r>
          </a:p>
        </p:txBody>
      </p:sp>
    </p:spTree>
    <p:extLst>
      <p:ext uri="{BB962C8B-B14F-4D97-AF65-F5344CB8AC3E}">
        <p14:creationId xmlns:p14="http://schemas.microsoft.com/office/powerpoint/2010/main" val="3862968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Os sistemas com alto acoplamento têm correntes de componentes bem integrados e impedem o dimensionamento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pode implementar o baixo acoplamento no sistema usando soluções gerenciadas (como Elastic Load Balancing) como intermediários entre camadas</a:t>
            </a:r>
          </a:p>
        </p:txBody>
      </p:sp>
    </p:spTree>
    <p:extLst>
      <p:ext uri="{BB962C8B-B14F-4D97-AF65-F5344CB8AC3E}">
        <p14:creationId xmlns:p14="http://schemas.microsoft.com/office/powerpoint/2010/main" val="3097239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3: Desacoplar com o Amazon SQS.</a:t>
            </a:r>
          </a:p>
        </p:txBody>
      </p:sp>
    </p:spTree>
    <p:extLst>
      <p:ext uri="{BB962C8B-B14F-4D97-AF65-F5344CB8AC3E}">
        <p14:creationId xmlns:p14="http://schemas.microsoft.com/office/powerpoint/2010/main" val="173690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Filas de mensagens são outro componente que ajuda você a implementar uma arquitetura desacoplada. As filas de mensagens disponibilizam recursos de comunicação e coordenação para essas aplicações distribuídas.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Uma fila de mensagens é um repositório temporário de mensagens que estão aguardando para serem processadas. Geralmente, as mensagens são pequenas e podem ser itens como solicitações, respostas, mensagens de erro, ou apenas informações. Exemplos de mensagens incluem registros de clientes, pedidos de produtos, faturas, registros de pacientes, entre outros. </a:t>
            </a: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Para enviar uma mensagem, um componente chamado de </a:t>
            </a:r>
            <a:r>
              <a:rPr lang="pt-BR" i="1">
                <a:latin typeface="Amazon Ember" panose="020B0603020204020204" pitchFamily="34" charset="0"/>
                <a:ea typeface="Amazon Ember" panose="020B0603020204020204" pitchFamily="34" charset="0"/>
                <a:cs typeface="Amazon Ember" panose="020B0603020204020204" pitchFamily="34" charset="0"/>
              </a:rPr>
              <a:t>produtor </a:t>
            </a:r>
            <a:r>
              <a:rPr lang="pt-BR">
                <a:latin typeface="Amazon Ember" panose="020B0603020204020204" pitchFamily="34" charset="0"/>
                <a:ea typeface="Amazon Ember" panose="020B0603020204020204" pitchFamily="34" charset="0"/>
                <a:cs typeface="Amazon Ember" panose="020B0603020204020204" pitchFamily="34" charset="0"/>
              </a:rPr>
              <a:t>adiciona uma mensagem à fila. A mensagem é armazenada na fila até que outro componente, que é chamado de </a:t>
            </a:r>
            <a:r>
              <a:rPr lang="pt-BR" i="1">
                <a:latin typeface="Amazon Ember" panose="020B0603020204020204" pitchFamily="34" charset="0"/>
                <a:ea typeface="Amazon Ember" panose="020B0603020204020204" pitchFamily="34" charset="0"/>
                <a:cs typeface="Amazon Ember" panose="020B0603020204020204" pitchFamily="34" charset="0"/>
              </a:rPr>
              <a:t>consumidor</a:t>
            </a:r>
            <a:r>
              <a:rPr lang="pt-BR">
                <a:latin typeface="Amazon Ember" panose="020B0603020204020204" pitchFamily="34" charset="0"/>
                <a:ea typeface="Amazon Ember" panose="020B0603020204020204" pitchFamily="34" charset="0"/>
                <a:cs typeface="Amazon Ember" panose="020B0603020204020204" pitchFamily="34" charset="0"/>
              </a:rPr>
              <a:t>, a recupere e processe. </a:t>
            </a:r>
          </a:p>
        </p:txBody>
      </p:sp>
    </p:spTree>
    <p:extLst>
      <p:ext uri="{BB962C8B-B14F-4D97-AF65-F5344CB8AC3E}">
        <p14:creationId xmlns:p14="http://schemas.microsoft.com/office/powerpoint/2010/main" val="2307989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51472"/>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Simple Queue Service (Amazon SQS) é um serviço de enfileiramento de mensagens totalmente gerenciado que permite desacoplar os componentes da aplicação para que eles sejam executados de forma independente. Ele permite que as aplicações de serviço Web enfileirem as mensagens geradas por um componente da aplicação para que sejam consumidas por outro componente.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fila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 mensagens é um repositório temporário de mensagens que estão aguardando para serem processadas. As mensagens são armazenadas até serem processadas e excluídas (de 1 a 14 dias; o padrão é 4 dias). As mensagens podem conter até 256 KB de texto em qualquer formato. O Amazon SQS funciona em grande escala e processa bilhões de mensagens por dia. Ele armazena todas as filas de mensagens e mensagens em uma única região da AWS altamente disponível, com várias zonas de disponibilidade redundantes. Nenhuma falha em um único computador, rede ou zona de disponibilidade pode tornar as mensagens inacessíveis. As mensagens podem ser enviadas e lidas simultaneamente.</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compartilhar as filas do Amazon SQS de modo anônimo ou com contas específicas da AWS com segurança. Você também pode restringir o compartilhamento de filas por endereço IP e pela hora do dia. As mensagens em filas SQS são criptografadas com criptografia no lado do servidor (SSE) usando chaves gerenciadas no AWS Key Management Service (AWS KMS). O Amazon SQS descriptografa mensagens somente quando elas são enviadas para um consumidor autorizado.</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SQS oferece suporte a vários produtores e consumidores interagindo na mesma fila. O Amazon SQS pode ser usado com vários serviços da AWS, incluindo: Amazon Elastic Compute Cloud (Amazon EC2), Amazon Simple Storage Service (Amazon S3), Amazon Elastic Container Service (Amazon ECS), AWS Lambda e Amazon DynamoDB.</a:t>
            </a:r>
          </a:p>
        </p:txBody>
      </p:sp>
    </p:spTree>
    <p:extLst>
      <p:ext uri="{BB962C8B-B14F-4D97-AF65-F5344CB8AC3E}">
        <p14:creationId xmlns:p14="http://schemas.microsoft.com/office/powerpoint/2010/main" val="3686119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Amazon SQS permite que você obtenha um baixo acoplamento em sua arquitetura.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Ele executa o processamento assíncrono para que você possa obter respostas de cada etapa rapidamente</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Ele atende os requisitos de performance e serviço aumentando o número de instâncias de trabalho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 aplicação pode se recuperar facilmente de etapas com falha porque as mensagens permanecerão na fila</a:t>
            </a:r>
          </a:p>
        </p:txBody>
      </p:sp>
    </p:spTree>
    <p:extLst>
      <p:ext uri="{BB962C8B-B14F-4D97-AF65-F5344CB8AC3E}">
        <p14:creationId xmlns:p14="http://schemas.microsoft.com/office/powerpoint/2010/main" val="1161334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SQS pode ser usado de várias maneiras diferentes:</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indent="-171450" rtl="0">
              <a:buFont typeface="Arial" panose="020B0604020202020204" pitchFamily="34" charset="0"/>
              <a:buChar char="•"/>
            </a:pPr>
            <a:r>
              <a:rPr lang="pt-BR" b="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Filas de trabalho</a:t>
            </a:r>
            <a:r>
              <a:rPr lang="pt-BR"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desacople os componentes de uma aplicação distribuída que podem não processar o mesmo volume de trabalho simultaneamente.</a:t>
            </a:r>
          </a:p>
          <a:p>
            <a:pPr marL="171450" indent="-171450" rtl="0">
              <a:buFont typeface="Arial" panose="020B0604020202020204" pitchFamily="34" charset="0"/>
              <a:buChar char="•"/>
            </a:pPr>
            <a:r>
              <a:rPr lang="pt-BR" b="0" i="1" u="none"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Operações de buffer e lote</a:t>
            </a:r>
            <a:r>
              <a:rPr lang="pt-BR"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acrescente escalabilidade e confiabilidade à arquitetura, e suavize os picos de volume temporários sem perder mensagens ou aumentar a latência.</a:t>
            </a:r>
          </a:p>
          <a:p>
            <a:pPr marL="171450" indent="-171450" rtl="0">
              <a:buFont typeface="Arial" panose="020B0604020202020204" pitchFamily="34" charset="0"/>
              <a:buChar char="•"/>
            </a:pPr>
            <a:r>
              <a:rPr lang="pt-BR" b="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Descarregamento de solicitações</a:t>
            </a:r>
            <a:r>
              <a:rPr lang="pt-BR"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enfileira as solicitações para retirar as operações lentas dos caminhos de solicitação interativos</a:t>
            </a:r>
          </a:p>
          <a:p>
            <a:pPr marL="171450" indent="-171450" rtl="0">
              <a:buFont typeface="Arial" panose="020B0604020202020204" pitchFamily="34" charset="0"/>
              <a:buChar char="•"/>
            </a:pPr>
            <a:r>
              <a:rPr lang="pt-BR" b="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Acione o Amazon EC2 Auto Scaling:</a:t>
            </a:r>
            <a:r>
              <a:rPr lang="pt-BR" b="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use filas SQS para ajudar a determinar a carga em uma aplicação. Quando elas são combinadas com o Amazon EC2 Auto Scaling, você pode dimensionar o número de instâncias do EC2 aumentando-as ou reduzindo-as, dependendo do volume de tráfego</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38542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Existem dois tipos de filas SQS: </a:t>
            </a:r>
          </a:p>
          <a:p>
            <a:pPr rtl="0"/>
            <a:endParaRPr lang="en-US"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filas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padrão oferecem:</a:t>
            </a: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Entrega pelo menos uma vez: uma mensagem é entregue pelo menos uma vez, mas, às vezes, mais de uma cópia da mensagem é entregue.</a:t>
            </a: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Melhor ordenação possível: ocasionalmente, as mensagens podem ser entregues em uma ordem diferente da ordem em que foram enviadas.</a:t>
            </a: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Taxa de transferência quase ilimitada: as filas padrão comportam um número quase ilimitado de transações por segundo (TPS) por ação de API.</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Filas do tipo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Primeiro a entrar, primeiro a sair (FIFO):</a:t>
            </a: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São criadas para garantir que as mensagens sejam processadas exatamente uma vez, na ordem exata em que forem enviadas e recebidas.</a:t>
            </a: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Alta taxa de transferência: por padrão, as filas FIFO comportam até 300 mensagens por segundo (300 operações de envio, recebimento ou exclusão por segundo). Ao agrupar em lote de 10 mensagens por operação (no máximo), as filas FIFO podem dar suporte a até 3.000 mensagens por segundo.</a:t>
            </a:r>
          </a:p>
        </p:txBody>
      </p:sp>
    </p:spTree>
    <p:extLst>
      <p:ext uri="{BB962C8B-B14F-4D97-AF65-F5344CB8AC3E}">
        <p14:creationId xmlns:p14="http://schemas.microsoft.com/office/powerpoint/2010/main" val="2424221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SQS oferece suporte à fila de mensagens mortas. Uma </a:t>
            </a: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fila de mensagens mortas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(DLQ) é uma fila de mensagens que não foi possível processar. Ela recebe as mensagens depois que um número máximo de tentativas de processamento for atingido. A fila DLQ é como todas as outras filas SQS: as mensagens podem ser recebidas e enviadas por meio dela. Você pode criar uma DLQ com a API e o console do Amazon SQS.</a:t>
            </a:r>
          </a:p>
        </p:txBody>
      </p:sp>
    </p:spTree>
    <p:extLst>
      <p:ext uri="{BB962C8B-B14F-4D97-AF65-F5344CB8AC3E}">
        <p14:creationId xmlns:p14="http://schemas.microsoft.com/office/powerpoint/2010/main" val="441698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228600" indent="-228600" rtl="0">
              <a:buFont typeface="+mj-lt"/>
              <a:buAutoNum type="arabicPeriod"/>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Desacoplar a arquitetura</a:t>
            </a:r>
          </a:p>
          <a:p>
            <a:pPr marL="228600" indent="-228600" rtl="0">
              <a:buFont typeface="+mj-lt"/>
              <a:buAutoNum type="arabicPeriod"/>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Desacoplar com o Amazon Simple Queue Service (Amazon SQS)</a:t>
            </a:r>
          </a:p>
          <a:p>
            <a:pPr marL="228600" indent="-228600" rtl="0">
              <a:buFont typeface="+mj-lt"/>
              <a:buAutoNum type="arabicPeriod"/>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Desacoplar com o Amazon Simple Notification Service (Amazon SNS)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Enviar mensagens entre aplicações de nuvem e on-premises com o Amazon MQ</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fim deste módulo, você deverá realizar um teste de conhecimento para avaliar sua compreensão dos principais conceitos abordados.</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Outro recurso do Amazon SQS é o tempo limite de visibilidade. </a:t>
            </a: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tempo limite de visibilidade </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o período em que o Amazon SQS impede que outros consumidores recebam e processem a mesma mensagem. O tempo limite ajuda a garantir que um trabalho não seja processado várias vezes e cause duplicação.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Durante o tempo limite de visibilidade, o componente que recebeu a mensagem processa o trabalho e, em seguida, o exclui da fila. </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tempo limite de visibilidade padrão para uma mensagem é 30 segundos e o máximo é de 12 horas. </a:t>
            </a:r>
          </a:p>
          <a:p>
            <a:pPr rtl="0"/>
            <a:endParaRPr lang="en-US" b="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Se o consumidor não processar a mensagem e excluí-la antes que o tempo limite de visibilidade expire, a mensagem ficará visível para outros consumidores e poderá ser processada novamente. Normalmente, você deve definir o tempo limite de visibilidade como o tempo máximo que a aplicação precisa para processar e excluir uma mensagem da fila.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41472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Finalmente, o Amazon SQS oferece suporte a sondagens curtas e sondagens longas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recuperar mensagens das filas SQS. Por padrão, as filas usam a sondagem curta.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sondagens curtas consultam somente um subconjunto dos servidores (com base em uma distribuição aleatória ponderada) para encontrar mensagens que podem ser incluídas na resposta. O Amazon SQS envia a resposta imediatamente, mesmo que a consulta não tenha encontrado nenhuma mensagem.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outro lado, a sondagem longa consulta todos os servidores em busca de mensagens. O Amazon SQS envia a resposta depois de coletar o número máximo de mensagens para a resposta, caso contrário, tempo de espera da sondagem expirará.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sondagem longa diminui o custo da recuperação de mensagens da fila do SQS, assim que as mensagens estiverem disponíveis. O uso da sondagem longa pode reduzir o custo de utilização do Amazon SQS, pois é possível reduzir o número de recebimentos vazios.</a:t>
            </a:r>
          </a:p>
        </p:txBody>
      </p:sp>
    </p:spTree>
    <p:extLst>
      <p:ext uri="{BB962C8B-B14F-4D97-AF65-F5344CB8AC3E}">
        <p14:creationId xmlns:p14="http://schemas.microsoft.com/office/powerpoint/2010/main" val="1399692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ciclo de vida de uma mensagem em uma fila SQS pode ser ilustrado com o cenário a seguir. Primeiro, um produtor envia uma mensagem para uma fila e a mensagem é distribuída pelos servidores SQS de forma redundante.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66265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um consumidor estiver pronto para processar a mensagem, ele recuperará a mensagem da fila. Enquanto a mensagem estiver sendo processada, ela permanecerá na fila.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Durante o tempo limite de visibilidade, outros consumidores não poderão processar a mensagem. Neste exemplo, o tempo limite de visibilidade é de </a:t>
            </a:r>
            <a:r>
              <a:rPr lang="pt-BR" b="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40 segundos</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19420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Depois de processar a mensagem, o consumidor exclui a mensagem da fila. Essa ação impede que a mensagem seja recebida e processada novamente quando o tempo limite de visibilidade expirar. </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SQS não exclui a mensagem automaticamente. Como o Amazon SQS é um sistema distribuído, não há garantia de que o consumidor receberá a mensagem (por exemplo, devido a um problema de conectividade ou devido a um problema na aplicação). Portanto, o consumidor deve excluir a mensagem da fila após o recebimento e processamento.</a:t>
            </a:r>
          </a:p>
        </p:txBody>
      </p:sp>
    </p:spTree>
    <p:extLst>
      <p:ext uri="{BB962C8B-B14F-4D97-AF65-F5344CB8AC3E}">
        <p14:creationId xmlns:p14="http://schemas.microsoft.com/office/powerpoint/2010/main" val="249797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Novamente, considere a aplicação de processamento de pedidos sobre a qual você aprendeu na seção anterior. Você pode desacoplar a arquitetura para esta aplicação, introduzindo uma fila SQS. Você pode usar a fila para isolar a lógica de processamento em seu próprio componente, de modo que ela seja executada em um processo separado da aplicação Web.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Esse design permite que o sistema seja mais resiliente aos picos de tráfego. Além disso, ele permite que o trabalho seja realizado no tempo mais rápido possível para manter os custos controlados.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Algora você tem um mecanismo para persistir os pedidos como mensagens (com a fila atuando como um banco de dados temporário). Você também reduziu o escopo da transação com o banco de dados para mais abaixo da pilha. Se uma exceção ou transação da aplicação falhar, esse experimento ajuda a garantir que o processamento do pedido possa ser repetido ou redirecionado para uma fila de mensagens mortas para reprocessamento em um estágio posterior.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esse caso de uso, consulte esta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publicação no blog do AWS Compute</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601722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Estes casos de uso comuns demonstram como uma fila de mensagens é uma ótima opção: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Comunicação entre serviços: </a:t>
            </a:r>
            <a:r>
              <a:rPr lang="pt-BR" i="0" dirty="0">
                <a:latin typeface="Amazon Ember" panose="020B0603020204020204" pitchFamily="34" charset="0"/>
                <a:ea typeface="Amazon Ember" panose="020B0603020204020204" pitchFamily="34" charset="0"/>
                <a:cs typeface="Amazon Ember" panose="020B0603020204020204" pitchFamily="34" charset="0"/>
              </a:rPr>
              <a:t>por exemplo</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considere um site de front-end que deve atualizar o endereço de entrega de um cliente em um serviço CRM de back-end. Você pode configurar o código do site de front-end para que envie mensagens para uma fila SQS e configurar o serviço CRM de back-end para que consuma essas mensagens.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Itens de trabalho assíncronos: </a:t>
            </a:r>
            <a:r>
              <a:rPr lang="pt-BR" dirty="0">
                <a:latin typeface="Amazon Ember" panose="020B0603020204020204" pitchFamily="34" charset="0"/>
                <a:ea typeface="Amazon Ember" panose="020B0603020204020204" pitchFamily="34" charset="0"/>
                <a:cs typeface="Amazon Ember" panose="020B0603020204020204" pitchFamily="34" charset="0"/>
              </a:rPr>
              <a:t>por exemplo, digamos que um sistema de reservas de hotel precisa cancelar uma reserva, que é um processo que leva muito tempo. Você pode enviar mensagens para uma fila SQS e configurar o mesmo sistema de reservas de hotel para que consuma essas mensagens e execute cancelamentos assíncronos.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Notificações de alteração de estado: </a:t>
            </a:r>
            <a:r>
              <a:rPr lang="pt-BR" dirty="0">
                <a:latin typeface="Amazon Ember" panose="020B0603020204020204" pitchFamily="34" charset="0"/>
                <a:ea typeface="Amazon Ember" panose="020B0603020204020204" pitchFamily="34" charset="0"/>
                <a:cs typeface="Amazon Ember" panose="020B0603020204020204" pitchFamily="34" charset="0"/>
              </a:rPr>
              <a:t>por exemplo, digamos que você tem um serviço que gerencia algum recurso. Você quer que outros serviços recebam atualizações sobre alterações nesse recurso. Um sistema de inventário pode publicar notificações quando um determinado item estiver com o estoque baixo e precisar ser solicitado.</a:t>
            </a:r>
          </a:p>
        </p:txBody>
      </p:sp>
    </p:spTree>
    <p:extLst>
      <p:ext uri="{BB962C8B-B14F-4D97-AF65-F5344CB8AC3E}">
        <p14:creationId xmlns:p14="http://schemas.microsoft.com/office/powerpoint/2010/main" val="981094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Também é importante saber quando uma tecnologia específica </a:t>
            </a:r>
            <a:r>
              <a:rPr lang="pt-BR" i="1">
                <a:latin typeface="Amazon Ember" panose="020B0603020204020204" pitchFamily="34" charset="0"/>
                <a:ea typeface="Amazon Ember" panose="020B0603020204020204" pitchFamily="34" charset="0"/>
                <a:cs typeface="Amazon Ember" panose="020B0603020204020204" pitchFamily="34" charset="0"/>
              </a:rPr>
              <a:t>não </a:t>
            </a:r>
            <a:r>
              <a:rPr lang="pt-BR">
                <a:latin typeface="Amazon Ember" panose="020B0603020204020204" pitchFamily="34" charset="0"/>
                <a:ea typeface="Amazon Ember" panose="020B0603020204020204" pitchFamily="34" charset="0"/>
                <a:cs typeface="Amazon Ember" panose="020B0603020204020204" pitchFamily="34" charset="0"/>
              </a:rPr>
              <a:t>for adequada ao seu caso de uso. O sistema de mensagens tem o próprio conjunto antipadrões comumente encontrados.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i="1">
                <a:latin typeface="Amazon Ember" panose="020B0603020204020204" pitchFamily="34" charset="0"/>
                <a:ea typeface="Amazon Ember" panose="020B0603020204020204" pitchFamily="34" charset="0"/>
                <a:cs typeface="Amazon Ember" panose="020B0603020204020204" pitchFamily="34" charset="0"/>
              </a:rPr>
              <a:t>Selecionar mensagens específicas: </a:t>
            </a:r>
            <a:r>
              <a:rPr lang="pt-BR">
                <a:latin typeface="Amazon Ember" panose="020B0603020204020204" pitchFamily="34" charset="0"/>
                <a:ea typeface="Amazon Ember" panose="020B0603020204020204" pitchFamily="34" charset="0"/>
                <a:cs typeface="Amazon Ember" panose="020B0603020204020204" pitchFamily="34" charset="0"/>
              </a:rPr>
              <a:t>você pode querer receber seletivamente mensagens de uma fila que correspondam a um conjunto específico de atributos ou a uma consulta lógica ad hoc. </a:t>
            </a:r>
            <a:r>
              <a:rPr lang="pt-BR" b="0">
                <a:latin typeface="Amazon Ember" panose="020B0603020204020204" pitchFamily="34" charset="0"/>
                <a:ea typeface="Amazon Ember" panose="020B0603020204020204" pitchFamily="34" charset="0"/>
                <a:cs typeface="Amazon Ember" panose="020B0603020204020204" pitchFamily="34" charset="0"/>
              </a:rPr>
              <a:t>Por exemplo, um serviço solicita uma mensagem com um atributo específico porque contém uma resposta a outra mensagem enviada pelo serviço. Neste caso, a fila pode conter mensagens que não foram sondadas por ninguém e que nunca serão consumidas </a:t>
            </a:r>
          </a:p>
          <a:p>
            <a:pPr marL="171450" indent="-171450" rtl="0">
              <a:buFont typeface="Arial" panose="020B0604020202020204" pitchFamily="34" charset="0"/>
              <a:buChar char="•"/>
            </a:pPr>
            <a:r>
              <a:rPr lang="pt-BR" b="0" i="1">
                <a:latin typeface="Amazon Ember" panose="020B0603020204020204" pitchFamily="34" charset="0"/>
                <a:ea typeface="Amazon Ember" panose="020B0603020204020204" pitchFamily="34" charset="0"/>
                <a:cs typeface="Amazon Ember" panose="020B0603020204020204" pitchFamily="34" charset="0"/>
              </a:rPr>
              <a:t>Mensagens grandes</a:t>
            </a:r>
            <a:r>
              <a:rPr lang="pt-BR" b="0">
                <a:latin typeface="Amazon Ember" panose="020B0603020204020204" pitchFamily="34" charset="0"/>
                <a:ea typeface="Amazon Ember" panose="020B0603020204020204" pitchFamily="34" charset="0"/>
                <a:cs typeface="Amazon Ember" panose="020B0603020204020204" pitchFamily="34" charset="0"/>
              </a:rPr>
              <a:t>: a maioria dos protocolos e implementações de mensagens funciona melhor com mensagens de tamanho razoável (dezenas ou centenas de KBs). À medida que os tamanhos das mensagens aumentam, é melhor usar um sistema de armazenamento dedicado, como o Amazon S3, e passar uma referência a um objeto no armazenamento, que é a própria mensagem. </a:t>
            </a:r>
          </a:p>
        </p:txBody>
      </p:sp>
    </p:spTree>
    <p:extLst>
      <p:ext uri="{BB962C8B-B14F-4D97-AF65-F5344CB8AC3E}">
        <p14:creationId xmlns:p14="http://schemas.microsoft.com/office/powerpoint/2010/main" val="787176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Amazon SQS é um serviço de enfileiramento de mensagens totalmente gerenciado que permite desacoplar os componentes das aplicações para que eles sejam executados de forma independente.</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Amazon SQS oferece suporte para filas padrão e FIFO.</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 produtor envia uma mensagem para uma fila. Um consumidor processa e exclui a mensagem durante o tempo limite de visibilidade.</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mensagens que não forem processadas serão enviadas para uma fila de mensagens mortas.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sondagem longa é uma maneira de recuperar um grande número de mensagens das filas SQS.</a:t>
            </a:r>
          </a:p>
        </p:txBody>
      </p:sp>
    </p:spTree>
    <p:extLst>
      <p:ext uri="{BB962C8B-B14F-4D97-AF65-F5344CB8AC3E}">
        <p14:creationId xmlns:p14="http://schemas.microsoft.com/office/powerpoint/2010/main" val="307757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4: </a:t>
            </a:r>
            <a:r>
              <a:rPr lang="pt-BR" sz="1100" i="0">
                <a:latin typeface="Amazon Ember" panose="020B0603020204020204" pitchFamily="34" charset="0"/>
                <a:ea typeface="Amazon Ember" panose="020B0603020204020204" pitchFamily="34" charset="0"/>
                <a:cs typeface="Amazon Ember" panose="020B0603020204020204" pitchFamily="34" charset="0"/>
              </a:rPr>
              <a:t>Desacoplar com o Amazon SNS.</a:t>
            </a:r>
          </a:p>
        </p:txBody>
      </p:sp>
    </p:spTree>
    <p:extLst>
      <p:ext uri="{BB962C8B-B14F-4D97-AF65-F5344CB8AC3E}">
        <p14:creationId xmlns:p14="http://schemas.microsoft.com/office/powerpoint/2010/main" val="3829250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Diferenciar entre arquiteturas de alto e baixo acoplamento</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Identificar como o Amazon SQS funciona e quando usá-lo</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Identificar como o Amazon SNS funciona e quando usá-lo</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Descrever o Amazon MQ</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44599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Na arquitetura de nuvem moderna, as aplicações são desacopladas em componentes essenciais independentes, que são mais fáceis de desenvolver, implantar e manter. As mensagens de publicação/assinatura (pub/sub) fornecem notificações de eventos instantâneas para aplicações distribuídas.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modelo pub/sub permite que as mensagens sejam transmitidas para diferentes partes de um sistema de forma assíncrona. Um </a:t>
            </a:r>
            <a:r>
              <a:rPr lang="pt-BR" i="1" dirty="0">
                <a:latin typeface="Amazon Ember" panose="020B0603020204020204" pitchFamily="34" charset="0"/>
                <a:ea typeface="Amazon Ember" panose="020B0603020204020204" pitchFamily="34" charset="0"/>
                <a:cs typeface="Amazon Ember" panose="020B0603020204020204" pitchFamily="34" charset="0"/>
              </a:rPr>
              <a:t>tópico</a:t>
            </a:r>
            <a:r>
              <a:rPr lang="pt-BR" dirty="0">
                <a:latin typeface="Amazon Ember" panose="020B0603020204020204" pitchFamily="34" charset="0"/>
                <a:ea typeface="Amazon Ember" panose="020B0603020204020204" pitchFamily="34" charset="0"/>
                <a:cs typeface="Amazon Ember" panose="020B0603020204020204" pitchFamily="34" charset="0"/>
              </a:rPr>
              <a:t> de mensagem fornece um mecanismo leve para transmitir notificações de eventos assíncronas. Ele também fornece endpoints que permitem que os componentes de software se conectem ao tópico para que eles possam enviar e receber essas mensagens.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transmitir uma mensagem, um componente chamado </a:t>
            </a:r>
            <a:r>
              <a:rPr lang="pt-BR" i="1" dirty="0">
                <a:latin typeface="Amazon Ember" panose="020B0603020204020204" pitchFamily="34" charset="0"/>
                <a:ea typeface="Amazon Ember" panose="020B0603020204020204" pitchFamily="34" charset="0"/>
                <a:cs typeface="Amazon Ember" panose="020B0603020204020204" pitchFamily="34" charset="0"/>
              </a:rPr>
              <a:t>publicador</a:t>
            </a:r>
            <a:r>
              <a:rPr lang="pt-BR" dirty="0">
                <a:latin typeface="Amazon Ember" panose="020B0603020204020204" pitchFamily="34" charset="0"/>
                <a:ea typeface="Amazon Ember" panose="020B0603020204020204" pitchFamily="34" charset="0"/>
                <a:cs typeface="Amazon Ember" panose="020B0603020204020204" pitchFamily="34" charset="0"/>
              </a:rPr>
              <a:t> envia uma mensagem para o tópico. Ao contrário das filas de mensagens, que enviam mensagens em lote até serem recuperadas, os tópicos de mensagens transferem mensagens sem filas ou com pouco enfileiramento e as enviam imediatamente para todos os </a:t>
            </a:r>
            <a:r>
              <a:rPr lang="pt-BR" i="1" dirty="0">
                <a:latin typeface="Amazon Ember" panose="020B0603020204020204" pitchFamily="34" charset="0"/>
                <a:ea typeface="Amazon Ember" panose="020B0603020204020204" pitchFamily="34" charset="0"/>
                <a:cs typeface="Amazon Ember" panose="020B0603020204020204" pitchFamily="34" charset="0"/>
              </a:rPr>
              <a:t>assinantes</a:t>
            </a:r>
            <a:r>
              <a:rPr lang="pt-BR" dirty="0">
                <a:latin typeface="Amazon Ember" panose="020B0603020204020204" pitchFamily="34" charset="0"/>
                <a:ea typeface="Amazon Ember" panose="020B0603020204020204" pitchFamily="34" charset="0"/>
                <a:cs typeface="Amazon Ember" panose="020B0603020204020204" pitchFamily="34" charset="0"/>
              </a:rPr>
              <a:t>. Um assinante receberá todas as mensagens transmitidas, a menos que defina uma política de filtragem de mensagens. Exemplos de assinantes incluem servidores web, endereços de e-mail, filas do Amazon SQS e funções do AWS Lambda.</a:t>
            </a: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assinantes do tópico da mensagem geralmente executam funções diferentes e podem fazer algo diferente com a mensagem em paralelo. O publicador não precisa saber quem está usando as informações que está transmitindo, e os assinantes não precisam saber de quem vem a mensagem. Esse estilo de mensagens é um pouco diferente das filas de mensagens, em que o componente que envia a mensagem geralmente conhece o destino para o qual está enviando.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No paradigma de mensagens pub/sub, as notificações são entregues aos clientes usando um </a:t>
            </a:r>
            <a:r>
              <a:rPr lang="pt-BR" i="1" dirty="0">
                <a:latin typeface="Amazon Ember" panose="020B0603020204020204" pitchFamily="34" charset="0"/>
                <a:ea typeface="Amazon Ember" panose="020B0603020204020204" pitchFamily="34" charset="0"/>
                <a:cs typeface="Amazon Ember" panose="020B0603020204020204" pitchFamily="34" charset="0"/>
              </a:rPr>
              <a:t>mecanismo de push </a:t>
            </a:r>
            <a:r>
              <a:rPr lang="pt-BR" dirty="0">
                <a:latin typeface="Amazon Ember" panose="020B0603020204020204" pitchFamily="34" charset="0"/>
                <a:ea typeface="Amazon Ember" panose="020B0603020204020204" pitchFamily="34" charset="0"/>
                <a:cs typeface="Amazon Ember" panose="020B0603020204020204" pitchFamily="34" charset="0"/>
              </a:rPr>
              <a:t>que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elimina</a:t>
            </a:r>
            <a:r>
              <a:rPr lang="pt-BR" dirty="0">
                <a:latin typeface="Amazon Ember" panose="020B0603020204020204" pitchFamily="34" charset="0"/>
                <a:ea typeface="Amazon Ember" panose="020B0603020204020204" pitchFamily="34" charset="0"/>
                <a:cs typeface="Amazon Ember" panose="020B0603020204020204" pitchFamily="34" charset="0"/>
              </a:rPr>
              <a:t> a necessidade de verificar ou sondar periodicamente as informações e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atualizações</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674708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63828"/>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Simple Notification Service (Amazon SNS) é um serviço Web que você pode usar para fazer a configuração, operação e o envio de notificações com base na nuvem. O serviço segue o paradigma de mensagens do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pub/sub</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onde as notificações são entregues aos clientes usando um mecanismo de push. O Amazon SNS foi projetado para atender às necessidades das aplicações maiores e mais exigentes, permitindo que publiquem um número ilimitado de mensagens a qualquer momento.</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usar o Amazon SNS, você cria um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tópico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define políticas que restringem quem pode publicar ou assinar o tópico. Um editor envia mensagens para tópicos criados por ele ou para tópicos nos quais ele tem permissão para publicar. O Amazon SNS corresponde o tópico com uma lista de assinantes desse tópico e entrega a mensagem para cada um desses assinantes. Cada tópico tem um nome exclusivo que identifica o endpoint do Amazon SNS para os publicadores postarem mensagens e os assinantes se inscreverem para receber notificações. Os assinantes recebem todas as mensagens publicadas nos tópicos que assinaram, e todos os assinantes em um tópico recebem as mesmas mensagens.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SNS oferece suporte a tópicos criptografados. Depois de publicar mensagens em tópicos criptografados, o Amazon SNS usa chaves mestras do cliente (CMKs) para criptografar as mensagens. As CMKs são os principais recursos do AWS KMS. O Amazon SNS oferece suporte a CMKs gerenciadas pelo cliente e pela AWS.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o Amazon SNS recebe as mensagens, elas são criptografadas usando um algoritmo AES-GCM (Advanced Encryption Standard-Galois/Counter Mode) de 256 bits. As mensagens criptografadas são armazenadas de forma redundante em vários servidores e datacenters e em várias zonas de disponibilidade para maior durabilidade. As mensagens são descriptografadas pouco antes de serem entregues aos endpoints inscritos. Para obter mais informações sobre como criptografar mensagens publicadas no Amazon SNS, leia esta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publicação no blog do AWS Compute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83815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SNS oferece suporte aos seguintes protocolos de transporte para entrega de mensagens: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Email ou Email-JSON:</a:t>
            </a:r>
            <a:r>
              <a:rPr lang="pt-BR"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 mensagens são enviadas para endereços cadastrados como e-mail. Email-JSON envia notificações como um objeto JavaScript Object Notation (JSON), e Email envia mensagem de e-mail baseada em texto.</a:t>
            </a:r>
          </a:p>
          <a:p>
            <a:pPr marL="171450" lvl="0" indent="-171450" rtl="0">
              <a:buFont typeface="Arial" panose="020B0604020202020204" pitchFamily="34" charset="0"/>
              <a:buChar cha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Protocolo de transferência de hipertexto (HTTP) ou HTTP seguro (HTTPS):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durante o registro da assinatura, os assinantes especificam um URL. As mensagens são entregues através de uma solicitação HTTP POST para o URL especificado.</a:t>
            </a:r>
          </a:p>
          <a:p>
            <a:pPr marL="171450" lvl="0" indent="-171450" rtl="0">
              <a:buFont typeface="Arial" panose="020B0604020202020204" pitchFamily="34" charset="0"/>
              <a:buChar cha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Short Message Service (SMS)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 mensagens são enviadas para os números de telefone cadastrados como mensagens de texto SMS.</a:t>
            </a:r>
          </a:p>
          <a:p>
            <a:pPr marL="171450" lvl="0" indent="-171450" rtl="0">
              <a:buFont typeface="Arial" panose="020B0604020202020204" pitchFamily="34" charset="0"/>
              <a:buChar cha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Filas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do Amazon SQS: os usuários especificam uma fila padrão do SQS como o endpoint. O Amazon SNS incluirá uma mensagem de notificação na fila especificada. No momento, as filas FIFO não são compatíveis.</a:t>
            </a:r>
          </a:p>
          <a:p>
            <a:pPr marL="171450" lvl="0" indent="-171450" rtl="0">
              <a:buFont typeface="Arial" panose="020B0604020202020204" pitchFamily="34" charset="0"/>
              <a:buChar cha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Funções do AWS Lambda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 mensagens são entregues às funções do AWS Lambda, que lidam com personalizações de mensagens, permitem a persistência de mensagens ou se comunicam com outros serviços da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35660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Há muitas maneiras de usar o Amazon SNS:</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indent="-171450" rtl="0">
              <a:buFont typeface="Arial" panose="020B0604020202020204" pitchFamily="34" charset="0"/>
              <a:buChar char="•"/>
            </a:pP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Alertas do sistema e da aplicação</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use o Amazon SNS para receber notificações imediatas quando ocorre um evento, como uma alteração em um grupo de Auto Scaling.</a:t>
            </a:r>
          </a:p>
          <a:p>
            <a:pPr marL="171450" indent="-171450" rtl="0">
              <a:buFont typeface="Arial" panose="020B0604020202020204" pitchFamily="34" charset="0"/>
              <a:buChar char="•"/>
            </a:pP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Enviar e-mail e mensagens de texto: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Amazon SNS para enviar manchetes de notícias direcionadas aos assinantes por e-mail ou SMS. </a:t>
            </a:r>
          </a:p>
          <a:p>
            <a:pPr marL="171450" indent="-171450" rtl="0">
              <a:buFont typeface="Arial" panose="020B0604020202020204" pitchFamily="34" charset="0"/>
              <a:buChar char="•"/>
            </a:pP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Notificações por push para dispositivos móveis: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use o Amazon SNS para enviar notificações a uma aplicação, indicando que uma atualização está disponível. A mensagem de notificação pode incluir um link para fazer download e instalar a atualização.</a:t>
            </a:r>
            <a:r>
              <a:rPr lang="pt-BR">
                <a:effectLst/>
                <a:latin typeface="Amazon Ember" panose="020B0603020204020204" pitchFamily="34" charset="0"/>
                <a:ea typeface="Amazon Ember" panose="020B0603020204020204" pitchFamily="34" charset="0"/>
                <a:cs typeface="Amazon Ember" panose="020B0603020204020204" pitchFamily="34" charset="0"/>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86539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10964"/>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estiver planejando usar o Amazon SNS, considere os seguintes pontos: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Cada mensagem de notificação contém uma única mensagem publicada. </a:t>
            </a:r>
          </a:p>
          <a:p>
            <a:pPr marL="171450" indent="-171450" rtl="0">
              <a:buFont typeface="Arial" panose="020B0604020202020204" pitchFamily="34" charset="0"/>
              <a:buChar cha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uma mensagem é entregue com êxito, não há como recuperá-la.</a:t>
            </a:r>
          </a:p>
          <a:p>
            <a:pPr marL="171450" indent="-171450" rtl="0">
              <a:buFont typeface="Arial" panose="020B0604020202020204" pitchFamily="34" charset="0"/>
              <a:buChar cha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Amazon SNS tentará entregar as mensagens do publicador na ordem em que foram publicadas no tópico. No entanto, problemas da rede podem potencialmente resultar em mensagens fora de serviço no assinante final.</a:t>
            </a:r>
          </a:p>
          <a:p>
            <a:pPr marL="171450" indent="-171450" rtl="0">
              <a:buFont typeface="Arial" panose="020B0604020202020204" pitchFamily="34" charset="0"/>
              <a:buChar cha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SNS define uma política de entrega para cada protocolo de entrega. A política de entrega define como o Amazon SNS tenta novamente entregar as mensagens quando ocorrem erros do lado do servidor (quando o sistema que hospeda o endpoint inscrito se torna indisponível). </a:t>
            </a:r>
            <a:r>
              <a:rPr lang="pt-BR" dirty="0">
                <a:latin typeface="Amazon Ember" panose="020B0603020204020204" pitchFamily="34" charset="0"/>
                <a:ea typeface="Amazon Ember" panose="020B0603020204020204" pitchFamily="34" charset="0"/>
                <a:cs typeface="Amazon Ember" panose="020B0603020204020204" pitchFamily="34" charset="0"/>
              </a:rPr>
              <a:t>Se uma mensagem não puder ser entregue com êxito na primeira tentativa, o Amazon SNS usa uma política de repetição de quatro fases: </a:t>
            </a:r>
          </a:p>
          <a:p>
            <a:pPr marL="685800" lvl="1" indent="-228600" rtl="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Novas tentativas sem atraso entre elas; </a:t>
            </a:r>
          </a:p>
          <a:p>
            <a:pPr marL="685800" lvl="1" indent="-228600" rtl="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Novas tentativas com atraso mínimo entre elas; </a:t>
            </a:r>
          </a:p>
          <a:p>
            <a:pPr marL="685800" lvl="1" indent="-228600" rtl="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Tenta novamente de acordo com um modelo de retrocesso; </a:t>
            </a:r>
          </a:p>
          <a:p>
            <a:pPr marL="685800" lvl="1" indent="-228600" rtl="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Tenta novamente com atraso máximo entre as tentativas. Quando a política de tentativas de entrega de mensagens se esgotar, o Amazon SNS poderá mover a mensagem para uma DLQ</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844261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o Amazon SNS, você pode usar tópicos para desacoplar publicadores e assinantes de mensagens, enviar mensagens a vários destinatários ao mesmo tempo e eliminar a sondagem das aplicações.</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Amazon SNS para enviar mensagens em uma única conta ou para recursos em contas diferentes.</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Serviços da AWS, como Amazon EC2, Amazon S3 e Amazon CloudWatch, podem publicar mensagens em tópicos do SNS para acionar computação e fluxos de trabalho voltados a eventos. Neste exemplo, depois que uma imagem é carregada em um bucket do S3, o Amazon S3 aciona uma notificação de evento, que envia automaticamente a mensagem para o tópico SNS. Em seguida, o Amazon SNS entrega a notificação de evento do S3 aos assinantes da fila do SQS. Grupos de instâncias do EC2 do Auto Scaling processam as mensagens nas filas SQS e publicam as imagens processadas em um bucket do S3 que atende o conteúdo para o Amazon CloudFront. </a:t>
            </a:r>
          </a:p>
        </p:txBody>
      </p:sp>
    </p:spTree>
    <p:extLst>
      <p:ext uri="{BB962C8B-B14F-4D97-AF65-F5344CB8AC3E}">
        <p14:creationId xmlns:p14="http://schemas.microsoft.com/office/powerpoint/2010/main" val="1653917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171450" indent="-171450" rtl="0">
              <a:buFont typeface="Arial" panose="020B0604020202020204" pitchFamily="34" charset="0"/>
              <a:buChar cha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SNS usa um paradigma de mensagens pub/sub e permite que as aplicações enviem mensagens urgentes para vários assinantes por meio de um mecanismo de push.</a:t>
            </a:r>
          </a:p>
          <a:p>
            <a:pPr marL="171450" indent="-171450" rtl="0">
              <a:buFont typeface="Arial" panose="020B0604020202020204" pitchFamily="34" charset="0"/>
              <a:buChar cha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SQS usa um paradigma de envio/recebimento de mensagens e troca mensagens por meio de um modelo de sondagem; o envio e o recebimento de componentes são desacoplados.</a:t>
            </a:r>
          </a:p>
          <a:p>
            <a:pPr marL="171450" indent="-171450" rtl="0">
              <a:buFont typeface="Arial" panose="020B0604020202020204" pitchFamily="34" charset="0"/>
              <a:buChar cha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SQS fornece flexibilidade para que componentes distribuídos de aplicações enviem e recebam mensagens sem a necessidade de que cada componente esteja disponível simultaneamente.</a:t>
            </a:r>
          </a:p>
        </p:txBody>
      </p:sp>
    </p:spTree>
    <p:extLst>
      <p:ext uri="{BB962C8B-B14F-4D97-AF65-F5344CB8AC3E}">
        <p14:creationId xmlns:p14="http://schemas.microsoft.com/office/powerpoint/2010/main" val="3224669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SNS é um serviço Web que você pode usar para configurar, operar e enviar notificações da nuvem</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SNS segue o paradigma de mensagens pub/sub</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Ao usar o Amazon SNS, você cria um tópico e define políticas que restringem quem pode publicar ou assinar o tópico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pode usar tópicos para desacoplar publicadores e assinantes de mensagens, enviar mensagens a vários destinatários ao mesmo tempo e eliminar a sondagem das aplicações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Os serviços da AWS podem publicar mensagens nos tópicos do SNS para acionar fluxos de trabalho e computação orientada a eventos</a:t>
            </a:r>
          </a:p>
        </p:txBody>
      </p:sp>
    </p:spTree>
    <p:extLst>
      <p:ext uri="{BB962C8B-B14F-4D97-AF65-F5344CB8AC3E}">
        <p14:creationId xmlns:p14="http://schemas.microsoft.com/office/powerpoint/2010/main" val="4097397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a:t>
            </a:r>
            <a:r>
              <a:rPr lang="pt-BR" sz="1100" i="0">
                <a:latin typeface="Amazon Ember" panose="020B0603020204020204" pitchFamily="34" charset="0"/>
                <a:ea typeface="Amazon Ember" panose="020B0603020204020204" pitchFamily="34" charset="0"/>
                <a:cs typeface="Amazon Ember" panose="020B0603020204020204" pitchFamily="34" charset="0"/>
              </a:rPr>
              <a:t>5: Enviar mensagens entre as aplicações de nuvem e on-premises com o Amazon MQ.</a:t>
            </a:r>
          </a:p>
        </p:txBody>
      </p:sp>
    </p:spTree>
    <p:extLst>
      <p:ext uri="{BB962C8B-B14F-4D97-AF65-F5344CB8AC3E}">
        <p14:creationId xmlns:p14="http://schemas.microsoft.com/office/powerpoint/2010/main" val="3592737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Amazon MQ é um serviço gerenciado de agente de mensagens para o Apache ActiveMQ que permite a configuração e a operação de agentes de mensagens na nuvem. Os agentes de mensagem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permitem</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a comunicação e a troca de informações entre diferentes sistemas de software (geralmente, usando diferentes linguagens de programação em diferentes plataformas). O Amazon MQ reduz a carga operacional gerenciando o provisionamento, a configuração e a manutenção do ActiveMQ, um agente de mensagem de código aberto popular.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Amazon MQ facilita a migração de sistemas de mensagens para a nuvem e preserva as conexões existentes entre as aplicações. Ele oferece suporte a APIs e protocolos padrão abertos para mensagens, incluindo Java Message Service (JMS), .NET Message Service (NMS), Advanced Message Queuing Protocol (AMQP), Streaming Text Oriented Messaging Protocol (STOMP), MQ Telemetry Transport (MQTT) e WebSockets. Você pode migrar de qualquer agente de mensagens que use esses padrões para o Amazon MQ, normalmente sem ter que reescrever nenhum código do sistema de mensagens. Na maioria dos casos, você pode atualizar os endpoints das aplicações para se conectar ao Amazon MQ e começar a enviar mensagens.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30625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3707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Muitas organizações, particularmente empresas, dependem de agentes de mensagens para conectar e coordenar sistemas diferentes. Os operadores de mensagens permitem que aplicativos distribuídos se comuniquem entre si. Eles atuam como base tecnológica para seu ambiente de TI e, em última análise, seus serviços de negócios. Os aplicativos dependem do sistema de mensagens para funcionar.</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muitos casos, essas organizações começaram a criar novos aplicativos nativos da nuvem ou a migrar aplicativos para a AWS. Há alguns aplicativos, como sistemas mainframe, que são muito dispendiosos para migrar. Nesses casos, as aplicações on-premises devem continuar a interagir com os componentes baseados na nuvem.</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Amazon MQ permite que as organizações enviem mensagens entre aplicações na nuvem e on-premises para permitir ambientes híbridos e modernização das aplicações. Por exemplo, você pode invocar o AWS Lambda em filas e tópicos gerenciados por agentes do Amazon MQ para integrar sistemas legados a arquiteturas sem servidor.</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exemplo mostra como usar o Amazon MQ para integrar ambientes locais e na nuvem usando o recurso de rede de agentes do ActiveMQ. O diagrama mostra </a:t>
            </a:r>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o ciclo de vida da mensagem do produtor local para o operador local, que atravessa a conexão híbrida entre o operador local e o Amazon MQ. Por fim, a mensagem passa para o consumo dentro da Nuvem AWS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Para obter mais informações sobre como usar o Amazon MQ para integrar ambientes on-premises e de nuvem, leia esta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publicação no blog do AWS Compute</a:t>
            </a:r>
            <a:r>
              <a:rPr lang="pt-BR" sz="1100" dirty="0">
                <a:latin typeface="Amazon Ember" panose="020B0603020204020204" pitchFamily="34" charset="0"/>
                <a:ea typeface="Amazon Ember" panose="020B0603020204020204" pitchFamily="34" charset="0"/>
                <a:cs typeface="Amazon Ember" panose="020B0603020204020204" pitchFamily="34" charset="0"/>
              </a:rPr>
              <a:t>.</a:t>
            </a:r>
            <a:endParaRPr lang="en-US"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56900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O Amazon MQ é um serviço de agente de mensagens gerenciado que fornece compatibilidade com muitos agentes de mensagem conhecidos. O Amazon SQS e o Amazon SNS são serviços de fila e tópico, respectivamente, altamente escaláveis, simples de usar e não exigem a configuração de agentes de mensagens.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usa sistemas de mensagens com </a:t>
            </a:r>
            <a:r>
              <a:rPr lang="pt-BR" kern="120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aplicações</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existentes e quer migrar esses sistemas para a nuvem, </a:t>
            </a:r>
            <a:r>
              <a:rPr lang="pt-BR" kern="120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a AWS recomenda o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MQ. Ele suporta</a:t>
            </a:r>
            <a:r>
              <a:rPr lang="pt-BR">
                <a:solidFill>
                  <a:srgbClr val="000000"/>
                </a:solidFill>
                <a:latin typeface="Amazon Ember" panose="020B0603020204020204" pitchFamily="34" charset="0"/>
                <a:ea typeface="Amazon Ember" panose="020B0603020204020204" pitchFamily="34" charset="0"/>
                <a:cs typeface="Amazon Ember" panose="020B0603020204020204" pitchFamily="34" charset="0"/>
              </a:rPr>
              <a:t> APIs</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 protocolos padrão abertos. Você pode passar de qualquer agente de mensagens baseado em padrões para o Amazon MQ, sem a necessidade de reescrever o código de mensagens em suas </a:t>
            </a:r>
            <a:r>
              <a:rPr lang="pt-BR" kern="120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aplicações</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estiver criando novas </a:t>
            </a:r>
            <a:r>
              <a:rPr lang="pt-BR" kern="120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aplicações</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na nuvem, a AWS recomenda </a:t>
            </a:r>
            <a:r>
              <a:rPr lang="pt-BR" kern="120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usar</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Amazon SQS e o Amazon SNS. </a:t>
            </a:r>
          </a:p>
        </p:txBody>
      </p:sp>
    </p:spTree>
    <p:extLst>
      <p:ext uri="{BB962C8B-B14F-4D97-AF65-F5344CB8AC3E}">
        <p14:creationId xmlns:p14="http://schemas.microsoft.com/office/powerpoint/2010/main" val="2212798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solidFill>
                  <a:srgbClr val="000000"/>
                </a:solidFill>
                <a:latin typeface="Amazon Ember" panose="020B0603020204020204" pitchFamily="34" charset="0"/>
                <a:ea typeface="Amazon Ember" panose="020B0603020204020204" pitchFamily="34" charset="0"/>
                <a:cs typeface="Amazon Ember" panose="020B0603020204020204" pitchFamily="34" charset="0"/>
              </a:rPr>
              <a:t>O Amazon MQ é um serviço gerenciado de agente de mensagens para o Apache ActiveMQ que permite a configuração e a operação de agentes de mensagens na nuvem.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solidFill>
                  <a:srgbClr val="000000"/>
                </a:solidFill>
                <a:latin typeface="Amazon Ember" panose="020B0603020204020204" pitchFamily="34" charset="0"/>
                <a:ea typeface="Amazon Ember" panose="020B0603020204020204" pitchFamily="34" charset="0"/>
                <a:cs typeface="Amazon Ember" panose="020B0603020204020204" pitchFamily="34" charset="0"/>
              </a:rPr>
              <a:t>O Amazon MQ gerencia o provisionamento, a configuração e a manutenção do ActiveMQ, que é um agente de mensagens de código aberto muito usado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solidFill>
                  <a:srgbClr val="000000"/>
                </a:solidFill>
                <a:latin typeface="Amazon Ember" panose="020B0603020204020204" pitchFamily="34" charset="0"/>
                <a:ea typeface="Amazon Ember" panose="020B0603020204020204" pitchFamily="34" charset="0"/>
                <a:cs typeface="Amazon Ember" panose="020B0603020204020204" pitchFamily="34" charset="0"/>
              </a:rPr>
              <a:t>O Amazon MQ é compatível com APIs e protocolos padrão abertos (eles são: JMS, NMS, AMQP, STOMP, MQTT e WebSockets)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solidFill>
                  <a:srgbClr val="000000"/>
                </a:solidFill>
                <a:latin typeface="Amazon Ember" panose="020B0603020204020204" pitchFamily="34" charset="0"/>
                <a:ea typeface="Amazon Ember" panose="020B0603020204020204" pitchFamily="34" charset="0"/>
                <a:cs typeface="Amazon Ember" panose="020B0603020204020204" pitchFamily="34" charset="0"/>
              </a:rPr>
              <a:t>Use o Amazon MQ para integrar ambientes on-premises e na nuvem usando o recurso de rede de agentes do ActiveMQ</a:t>
            </a:r>
          </a:p>
        </p:txBody>
      </p:sp>
    </p:spTree>
    <p:extLst>
      <p:ext uri="{BB962C8B-B14F-4D97-AF65-F5344CB8AC3E}">
        <p14:creationId xmlns:p14="http://schemas.microsoft.com/office/powerpoint/2010/main" val="3214569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Diferenciar entre arquiteturas de alto e baixo acoplamento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Identificar como o Amazon SQS funciona e quando usá-lo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Identificar como o Amazon SNS funciona e quando usá-lo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rPr>
              <a:t>Descrever o Amazon MQ</a:t>
            </a:r>
          </a:p>
        </p:txBody>
      </p:sp>
    </p:spTree>
    <p:extLst>
      <p:ext uri="{BB962C8B-B14F-4D97-AF65-F5344CB8AC3E}">
        <p14:creationId xmlns:p14="http://schemas.microsoft.com/office/powerpoint/2010/main" val="718544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Leia as respostas oferecidas e exclua as erradas com base nas palavras-chave destacadas anteriormente.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resposta correta é D</a:t>
            </a: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“Aumentar o tempo de espera de sondagem longa da fila.”</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Quando a propriedade ReceiveMessageWaitTimeSeconds de uma fila é definida como um valor maior que zero, a sondagem longa estará em vigor. A sondagem longa reduz o número de respostas vazias, permitindo que o Amazon SQS aguarde até que uma mensagem esteja disponível antes de enviar uma resposta a uma solicitação ReceiveMessage.</a:t>
            </a:r>
          </a:p>
        </p:txBody>
      </p:sp>
    </p:spTree>
    <p:extLst>
      <p:ext uri="{BB962C8B-B14F-4D97-AF65-F5344CB8AC3E}">
        <p14:creationId xmlns:p14="http://schemas.microsoft.com/office/powerpoint/2010/main" val="3458878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3"/>
              </a:rPr>
              <a:t>Building Loosely Coupled, Scalable, C# Applications with Amazon SQS and Amazon SNS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4"/>
              </a:rPr>
              <a:t>Recursos do Amazon SQS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5"/>
              </a:rPr>
              <a:t>Recursos do Amazon SNS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6"/>
              </a:rPr>
              <a:t>Recursos do Amazon MQ</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arquitetura da cafeteria agora suporta centenas de milhares de usuários. No entanto, os sistemas da cafeteria estão muito acoplados. É difícil fazer alterações em uma camada da aplicação sem afetar as outras camadas. Por exemplo, relatórios de pedidos diários são gerados a partir do mesmo servidor Web que também atende o site da cafeteria para os clientes. </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disso, Frank mencionou que não está recebendo o relatório regular das 17:00h às sextas-feiras. Após alguma investigação, Sofía e Nikhil observaram que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janela de manutenção programada coincide com o tempo que o sistema tenta gerar o relatório. </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Eles falaram com Olivia, que recomendou o desacoplamento da arquitetura. Ao mover o processo de relatório para outro sistema, os dados de relatórios não se perderão, mesmo que o servidor Web se torne temporariamente indisponível. Além disso, a necessidade de gerar um relatório será enfileirada e tratada. </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0122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2: Desacoplar a arquitetura.</a:t>
            </a:r>
          </a:p>
        </p:txBody>
      </p:sp>
    </p:spTree>
    <p:extLst>
      <p:ext uri="{BB962C8B-B14F-4D97-AF65-F5344CB8AC3E}">
        <p14:creationId xmlns:p14="http://schemas.microsoft.com/office/powerpoint/2010/main" val="353941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infraestruturas tradicionais possuem cadeias de componentes bem integrados. Cada componente tem um propósito específico. Quando um componente ou camada falha, a interrupção do sistema pode ser fatal.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Considere este exemplo de uma arquitetura de três camadas para uma aplicação Web que processa pedidos de clientes. Cada instância na camada da Web se comunica com cada instância na camada da aplicação. Cada instância na camada da aplicação persiste os dados em um banco de dados de back-end. Uma falha de instância nos níveis da Web ou da aplicação também pode causar falha na persistência de alguns dados de pedidos do cliente.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43553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um sistema muito acoplado, o dimensionamento também é impedido: se você adicionar servidores em uma camada, deverá também conectá-los aos servidores em cada camada de conexão. Continuando com o exemplo de arquitetura de três camadas, uma instância que é adicionada ao nível da Web deve estar conectada a todas as instâncias na camada da aplicação.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689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Um sistema pode ser acoplado de várias maneiras, e você deve considerá-las quando criar as aplicações distribuídas na nuvem:</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i="1">
                <a:latin typeface="Amazon Ember" panose="020B0603020204020204" pitchFamily="34" charset="0"/>
                <a:ea typeface="Amazon Ember" panose="020B0603020204020204" pitchFamily="34" charset="0"/>
                <a:cs typeface="Amazon Ember" panose="020B0603020204020204" pitchFamily="34" charset="0"/>
              </a:rPr>
              <a:t>O acoplamento </a:t>
            </a:r>
            <a:r>
              <a:rPr lang="pt-BR">
                <a:latin typeface="Amazon Ember" panose="020B0603020204020204" pitchFamily="34" charset="0"/>
                <a:ea typeface="Amazon Ember" panose="020B0603020204020204" pitchFamily="34" charset="0"/>
                <a:cs typeface="Amazon Ember" panose="020B0603020204020204" pitchFamily="34" charset="0"/>
              </a:rPr>
              <a:t>no nível da aplicação refere-se ao gerenciamento de dependências de entrada e saída</a:t>
            </a:r>
          </a:p>
          <a:p>
            <a:pPr marL="171450" indent="-171450" rtl="0">
              <a:buFont typeface="Arial" panose="020B0604020202020204" pitchFamily="34" charset="0"/>
              <a:buChar char="•"/>
            </a:pPr>
            <a:r>
              <a:rPr lang="pt-BR" i="1">
                <a:latin typeface="Amazon Ember" panose="020B0603020204020204" pitchFamily="34" charset="0"/>
                <a:ea typeface="Amazon Ember" panose="020B0603020204020204" pitchFamily="34" charset="0"/>
                <a:cs typeface="Amazon Ember" panose="020B0603020204020204" pitchFamily="34" charset="0"/>
              </a:rPr>
              <a:t>O acoplamento da </a:t>
            </a:r>
            <a:r>
              <a:rPr lang="pt-BR">
                <a:latin typeface="Amazon Ember" panose="020B0603020204020204" pitchFamily="34" charset="0"/>
                <a:ea typeface="Amazon Ember" panose="020B0603020204020204" pitchFamily="34" charset="0"/>
                <a:cs typeface="Amazon Ember" panose="020B0603020204020204" pitchFamily="34" charset="0"/>
              </a:rPr>
              <a:t>plataforma diz respeito à interoperabilidade de componentes de sistemas heterogêneos</a:t>
            </a:r>
          </a:p>
          <a:p>
            <a:pPr marL="171450" indent="-171450" rtl="0">
              <a:buFont typeface="Arial" panose="020B0604020202020204" pitchFamily="34" charset="0"/>
              <a:buChar char="•"/>
            </a:pPr>
            <a:r>
              <a:rPr lang="pt-BR" i="1">
                <a:latin typeface="Amazon Ember" panose="020B0603020204020204" pitchFamily="34" charset="0"/>
                <a:ea typeface="Amazon Ember" panose="020B0603020204020204" pitchFamily="34" charset="0"/>
                <a:cs typeface="Amazon Ember" panose="020B0603020204020204" pitchFamily="34" charset="0"/>
              </a:rPr>
              <a:t>O acoplamento </a:t>
            </a:r>
            <a:r>
              <a:rPr lang="pt-BR">
                <a:latin typeface="Amazon Ember" panose="020B0603020204020204" pitchFamily="34" charset="0"/>
                <a:ea typeface="Amazon Ember" panose="020B0603020204020204" pitchFamily="34" charset="0"/>
                <a:cs typeface="Amazon Ember" panose="020B0603020204020204" pitchFamily="34" charset="0"/>
              </a:rPr>
              <a:t>espacial refere-se ao gerenciamento de componentes em nível de topologia de rede ou nível de protocolo</a:t>
            </a:r>
          </a:p>
          <a:p>
            <a:pPr marL="171450" indent="-171450" rtl="0">
              <a:buFont typeface="Arial" panose="020B0604020202020204" pitchFamily="34" charset="0"/>
              <a:buChar char="•"/>
            </a:pPr>
            <a:r>
              <a:rPr lang="pt-BR" i="1">
                <a:latin typeface="Amazon Ember" panose="020B0603020204020204" pitchFamily="34" charset="0"/>
                <a:ea typeface="Amazon Ember" panose="020B0603020204020204" pitchFamily="34" charset="0"/>
                <a:cs typeface="Amazon Ember" panose="020B0603020204020204" pitchFamily="34" charset="0"/>
              </a:rPr>
              <a:t>O acoplamento </a:t>
            </a:r>
            <a:r>
              <a:rPr lang="pt-BR">
                <a:latin typeface="Amazon Ember" panose="020B0603020204020204" pitchFamily="34" charset="0"/>
                <a:ea typeface="Amazon Ember" panose="020B0603020204020204" pitchFamily="34" charset="0"/>
                <a:cs typeface="Amazon Ember" panose="020B0603020204020204" pitchFamily="34" charset="0"/>
              </a:rPr>
              <a:t>temporal (ou tempo de execução) refere-se à capacidade de um componente do sistema para fazer um trabalho significativo enquanto ele executa uma operação síncrona de bloqueio</a:t>
            </a:r>
          </a:p>
        </p:txBody>
      </p:sp>
    </p:spTree>
    <p:extLst>
      <p:ext uri="{BB962C8B-B14F-4D97-AF65-F5344CB8AC3E}">
        <p14:creationId xmlns:p14="http://schemas.microsoft.com/office/powerpoint/2010/main" val="2171630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8.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smtClean="0">
                <a:solidFill>
                  <a:schemeClr val="bg1"/>
                </a:solidFill>
                <a:latin typeface="Amazon Ember Light" charset="0"/>
                <a:ea typeface="Amazon Ember Light" charset="0"/>
                <a:cs typeface="Amazon Ember Light" charset="0"/>
              </a:rPr>
              <a:t>© 2020, Amazon Web Services, Inc. ou suas afiliadas. Todos os direitos reservados. Este trabalho não pode ser reproduzido ou redistribuído, no todo ou em parte, sem a permissão prévia por escrito da Amazon Web Services, Inc. A cópia, a concessão de empréstimos ou a venda para fins comerciais são proibidos. Para correções ou comentários sobre o curso, envie um e-mail para: </a:t>
            </a:r>
            <a:r>
              <a:rPr lang="pt-BR" sz="900" u="sng" smtClean="0">
                <a:solidFill>
                  <a:schemeClr val="bg1"/>
                </a:solidFill>
                <a:latin typeface="Amazon Ember Light" charset="0"/>
                <a:ea typeface="Amazon Ember Light" charset="0"/>
                <a:cs typeface="Amazon Ember Light" charset="0"/>
              </a:rPr>
              <a:t>aws-course-feedback@amazon.com</a:t>
            </a:r>
            <a:r>
              <a:rPr lang="pt-BR" sz="900" smtClean="0">
                <a:solidFill>
                  <a:schemeClr val="bg1"/>
                </a:solidFill>
                <a:latin typeface="Amazon Ember Light" charset="0"/>
                <a:ea typeface="Amazon Ember Light" charset="0"/>
                <a:cs typeface="Amazon Ember Light" charset="0"/>
              </a:rPr>
              <a:t>. Para todas as outras perguntas, entre em contato conosco em: </a:t>
            </a:r>
            <a:r>
              <a:rPr lang="pt-BR" sz="900" u="sng" smtClean="0">
                <a:solidFill>
                  <a:schemeClr val="bg1"/>
                </a:solidFill>
                <a:latin typeface="Amazon Ember Light" charset="0"/>
                <a:ea typeface="Amazon Ember Light" charset="0"/>
                <a:cs typeface="Amazon Ember Light" charset="0"/>
              </a:rPr>
              <a:t>https://aws.amazon.com/contact-us/aws-training/</a:t>
            </a:r>
            <a:r>
              <a:rPr lang="pt-BR" sz="900" smtClean="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71208843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845376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204744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2186034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7001723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8781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257460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15870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33601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6998683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664513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endParaRPr lang="en-US" dirty="0"/>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60928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endParaRPr lang="en-US" dirty="0"/>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536040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8669808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8930447">
                  <a:extLst>
                    <a:ext uri="{9D8B030D-6E8A-4147-A177-3AD203B41FA5}">
                      <a16:colId xmlns:a16="http://schemas.microsoft.com/office/drawing/2014/main" val="6245998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863617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4467640">
                  <a:extLst>
                    <a:ext uri="{9D8B030D-6E8A-4147-A177-3AD203B41FA5}">
                      <a16:colId xmlns:a16="http://schemas.microsoft.com/office/drawing/2014/main" val="62459987"/>
                    </a:ext>
                  </a:extLst>
                </a:gridCol>
                <a:gridCol w="4467640">
                  <a:extLst>
                    <a:ext uri="{9D8B030D-6E8A-4147-A177-3AD203B41FA5}">
                      <a16:colId xmlns:a16="http://schemas.microsoft.com/office/drawing/2014/main" val="4041369776"/>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508144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extLst>
                    <a:ext uri="{9D8B030D-6E8A-4147-A177-3AD203B41FA5}">
                      <a16:colId xmlns:a16="http://schemas.microsoft.com/office/drawing/2014/main" val="3005986539"/>
                    </a:ext>
                  </a:extLst>
                </a:gridCol>
                <a:gridCol w="2978464">
                  <a:extLst>
                    <a:ext uri="{9D8B030D-6E8A-4147-A177-3AD203B41FA5}">
                      <a16:colId xmlns:a16="http://schemas.microsoft.com/office/drawing/2014/main" val="62459987"/>
                    </a:ext>
                  </a:extLst>
                </a:gridCol>
                <a:gridCol w="2978464">
                  <a:extLst>
                    <a:ext uri="{9D8B030D-6E8A-4147-A177-3AD203B41FA5}">
                      <a16:colId xmlns:a16="http://schemas.microsoft.com/office/drawing/2014/main" val="4041369776"/>
                    </a:ext>
                  </a:extLst>
                </a:gridCol>
                <a:gridCol w="2978464">
                  <a:extLst>
                    <a:ext uri="{9D8B030D-6E8A-4147-A177-3AD203B41FA5}">
                      <a16:colId xmlns:a16="http://schemas.microsoft.com/office/drawing/2014/main" val="56594369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8018982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702813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2209328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33359066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endParaRPr lang="en-US" dirty="0"/>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endParaRPr lang="en-US" dirty="0"/>
          </a:p>
        </p:txBody>
      </p:sp>
    </p:spTree>
    <p:custDataLst>
      <p:tags r:id="rId1"/>
    </p:custDataLst>
    <p:extLst>
      <p:ext uri="{BB962C8B-B14F-4D97-AF65-F5344CB8AC3E}">
        <p14:creationId xmlns:p14="http://schemas.microsoft.com/office/powerpoint/2010/main" val="26982844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3184792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pt-BR" sz="900" u="sng">
                <a:solidFill>
                  <a:schemeClr val="bg1"/>
                </a:solidFill>
                <a:latin typeface="Amazon Ember Light" charset="0"/>
                <a:ea typeface="Amazon Ember Light" charset="0"/>
                <a:cs typeface="Amazon Ember Light" charset="0"/>
              </a:rPr>
              <a:t>aws-course-feedback@amazon.com</a:t>
            </a:r>
            <a:r>
              <a:rPr lang="pt-BR" sz="900">
                <a:solidFill>
                  <a:schemeClr val="bg1"/>
                </a:solidFill>
                <a:latin typeface="Amazon Ember Light" charset="0"/>
                <a:ea typeface="Amazon Ember Light" charset="0"/>
                <a:cs typeface="Amazon Ember Light" charset="0"/>
              </a:rPr>
              <a:t>. For all other questions, contact us at: </a:t>
            </a:r>
            <a:r>
              <a:rPr lang="pt-BR" sz="900" u="sng">
                <a:solidFill>
                  <a:schemeClr val="bg1"/>
                </a:solidFill>
                <a:latin typeface="Amazon Ember Light" charset="0"/>
                <a:ea typeface="Amazon Ember Light" charset="0"/>
                <a:cs typeface="Amazon Ember Light" charset="0"/>
              </a:rPr>
              <a:t>https://aws.amazon.com/contact-us/aws-training/</a:t>
            </a:r>
            <a:r>
              <a:rPr lang="pt-BR" sz="900">
                <a:solidFill>
                  <a:schemeClr val="bg1"/>
                </a:solidFill>
                <a:latin typeface="Amazon Ember Light" charset="0"/>
                <a:ea typeface="Amazon Ember Light" charset="0"/>
                <a:cs typeface="Amazon Ember Light" charset="0"/>
              </a:rPr>
              <a:t>. All trademarks are the property of their owners.</a:t>
            </a:r>
          </a:p>
          <a:p>
            <a:pPr algn="just" rtl="0"/>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078559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ags" Target="../tags/tag2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Tree>
    <p:custDataLst>
      <p:tags r:id="rId25"/>
    </p:custDataLst>
    <p:extLst>
      <p:ext uri="{BB962C8B-B14F-4D97-AF65-F5344CB8AC3E}">
        <p14:creationId xmlns:p14="http://schemas.microsoft.com/office/powerpoint/2010/main" val="10839917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0.xml"/><Relationship Id="rId7" Type="http://schemas.openxmlformats.org/officeDocument/2006/relationships/image" Target="../media/image14.svg"/><Relationship Id="rId2" Type="http://schemas.openxmlformats.org/officeDocument/2006/relationships/slideLayout" Target="../slideLayouts/slideLayout18.xml"/><Relationship Id="rId1" Type="http://schemas.openxmlformats.org/officeDocument/2006/relationships/tags" Target="../tags/tag59.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1.xml"/><Relationship Id="rId7" Type="http://schemas.openxmlformats.org/officeDocument/2006/relationships/image" Target="../media/image14.svg"/><Relationship Id="rId2"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1.xml"/><Relationship Id="rId1" Type="http://schemas.openxmlformats.org/officeDocument/2006/relationships/tags" Target="../tags/tag6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64.xml"/><Relationship Id="rId5" Type="http://schemas.openxmlformats.org/officeDocument/2006/relationships/image" Target="../media/image24.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6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6.png"/><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68.xml"/><Relationship Id="rId6" Type="http://schemas.openxmlformats.org/officeDocument/2006/relationships/image" Target="../media/image27.png"/><Relationship Id="rId5" Type="http://schemas.openxmlformats.org/officeDocument/2006/relationships/image" Target="../media/image16.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image" Target="../media/image27.png"/><Relationship Id="rId5" Type="http://schemas.openxmlformats.org/officeDocument/2006/relationships/image" Target="../media/image16.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8.png"/><Relationship Id="rId2" Type="http://schemas.openxmlformats.org/officeDocument/2006/relationships/slideLayout" Target="../slideLayouts/slideLayout18.xml"/><Relationship Id="rId1" Type="http://schemas.openxmlformats.org/officeDocument/2006/relationships/tags" Target="../tags/tag70.xml"/><Relationship Id="rId6" Type="http://schemas.openxmlformats.org/officeDocument/2006/relationships/image" Target="../media/image27.png"/><Relationship Id="rId5" Type="http://schemas.openxmlformats.org/officeDocument/2006/relationships/image" Target="../media/image16.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1.png"/><Relationship Id="rId2" Type="http://schemas.openxmlformats.org/officeDocument/2006/relationships/slideLayout" Target="../slideLayouts/slideLayout18.xml"/><Relationship Id="rId1" Type="http://schemas.openxmlformats.org/officeDocument/2006/relationships/tags" Target="../tags/tag71.xml"/><Relationship Id="rId6" Type="http://schemas.openxmlformats.org/officeDocument/2006/relationships/image" Target="../media/image30.png"/><Relationship Id="rId5" Type="http://schemas.openxmlformats.org/officeDocument/2006/relationships/image" Target="../media/image35.sv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23.xml"/><Relationship Id="rId7" Type="http://schemas.openxmlformats.org/officeDocument/2006/relationships/image" Target="../media/image32.png"/><Relationship Id="rId2" Type="http://schemas.openxmlformats.org/officeDocument/2006/relationships/slideLayout" Target="../slideLayouts/slideLayout18.xml"/><Relationship Id="rId1" Type="http://schemas.openxmlformats.org/officeDocument/2006/relationships/tags" Target="../tags/tag72.xml"/><Relationship Id="rId6" Type="http://schemas.openxmlformats.org/officeDocument/2006/relationships/chart" Target="../charts/chart1.xml"/><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5.svg"/><Relationship Id="rId2" Type="http://schemas.openxmlformats.org/officeDocument/2006/relationships/slideLayout" Target="../slideLayouts/slideLayout18.xml"/><Relationship Id="rId1" Type="http://schemas.openxmlformats.org/officeDocument/2006/relationships/tags" Target="../tags/tag73.xml"/><Relationship Id="rId6" Type="http://schemas.openxmlformats.org/officeDocument/2006/relationships/image" Target="../media/image29.png"/><Relationship Id="rId5" Type="http://schemas.openxmlformats.org/officeDocument/2006/relationships/chart" Target="../charts/char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0.svg"/><Relationship Id="rId3" Type="http://schemas.openxmlformats.org/officeDocument/2006/relationships/notesSlide" Target="../notesSlides/notesSlide25.xml"/><Relationship Id="rId7" Type="http://schemas.openxmlformats.org/officeDocument/2006/relationships/image" Target="../media/image20.svg"/><Relationship Id="rId12" Type="http://schemas.openxmlformats.org/officeDocument/2006/relationships/image" Target="../media/image33.png"/><Relationship Id="rId2" Type="http://schemas.openxmlformats.org/officeDocument/2006/relationships/slideLayout" Target="../slideLayouts/slideLayout18.xml"/><Relationship Id="rId1" Type="http://schemas.openxmlformats.org/officeDocument/2006/relationships/tags" Target="../tags/tag74.xml"/><Relationship Id="rId6" Type="http://schemas.openxmlformats.org/officeDocument/2006/relationships/image" Target="../media/image16.png"/><Relationship Id="rId11" Type="http://schemas.openxmlformats.org/officeDocument/2006/relationships/image" Target="../media/image35.svg"/><Relationship Id="rId5" Type="http://schemas.openxmlformats.org/officeDocument/2006/relationships/image" Target="../media/image16.svg"/><Relationship Id="rId10"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8.svg"/><Relationship Id="rId1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75.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7.xml"/><Relationship Id="rId7" Type="http://schemas.openxmlformats.org/officeDocument/2006/relationships/image" Target="../media/image37.png"/><Relationship Id="rId2" Type="http://schemas.openxmlformats.org/officeDocument/2006/relationships/slideLayout" Target="../slideLayouts/slideLayout18.xml"/><Relationship Id="rId1" Type="http://schemas.openxmlformats.org/officeDocument/2006/relationships/tags" Target="../tags/tag76.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77.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0.xml"/><Relationship Id="rId7" Type="http://schemas.openxmlformats.org/officeDocument/2006/relationships/image" Target="../media/image41.png"/><Relationship Id="rId2" Type="http://schemas.openxmlformats.org/officeDocument/2006/relationships/slideLayout" Target="../slideLayouts/slideLayout41.xml"/><Relationship Id="rId1" Type="http://schemas.openxmlformats.org/officeDocument/2006/relationships/tags" Target="../tags/tag7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51.svg"/><Relationship Id="rId4" Type="http://schemas.openxmlformats.org/officeDocument/2006/relationships/image" Target="../media/image38.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80.xml"/><Relationship Id="rId5" Type="http://schemas.openxmlformats.org/officeDocument/2006/relationships/image" Target="../media/image53.sv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81.xml"/><Relationship Id="rId5" Type="http://schemas.openxmlformats.org/officeDocument/2006/relationships/image" Target="../media/image51.sv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8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8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6.svg"/><Relationship Id="rId18" Type="http://schemas.openxmlformats.org/officeDocument/2006/relationships/image" Target="../media/image57.png"/><Relationship Id="rId3" Type="http://schemas.openxmlformats.org/officeDocument/2006/relationships/notesSlide" Target="../notesSlides/notesSlide35.xml"/><Relationship Id="rId7" Type="http://schemas.openxmlformats.org/officeDocument/2006/relationships/image" Target="../media/image62.svg"/><Relationship Id="rId12" Type="http://schemas.openxmlformats.org/officeDocument/2006/relationships/image" Target="../media/image54.png"/><Relationship Id="rId17" Type="http://schemas.openxmlformats.org/officeDocument/2006/relationships/image" Target="../media/image70.svg"/><Relationship Id="rId2" Type="http://schemas.openxmlformats.org/officeDocument/2006/relationships/slideLayout" Target="../slideLayouts/slideLayout18.xml"/><Relationship Id="rId16" Type="http://schemas.openxmlformats.org/officeDocument/2006/relationships/image" Target="../media/image56.png"/><Relationship Id="rId1" Type="http://schemas.openxmlformats.org/officeDocument/2006/relationships/tags" Target="../tags/tag84.xml"/><Relationship Id="rId6" Type="http://schemas.openxmlformats.org/officeDocument/2006/relationships/image" Target="../media/image52.png"/><Relationship Id="rId11" Type="http://schemas.openxmlformats.org/officeDocument/2006/relationships/image" Target="../media/image64.svg"/><Relationship Id="rId5" Type="http://schemas.openxmlformats.org/officeDocument/2006/relationships/image" Target="../media/image35.svg"/><Relationship Id="rId15" Type="http://schemas.openxmlformats.org/officeDocument/2006/relationships/image" Target="../media/image68.svg"/><Relationship Id="rId10" Type="http://schemas.openxmlformats.org/officeDocument/2006/relationships/image" Target="../media/image53.png"/><Relationship Id="rId19" Type="http://schemas.openxmlformats.org/officeDocument/2006/relationships/image" Target="../media/image72.svg"/><Relationship Id="rId4" Type="http://schemas.openxmlformats.org/officeDocument/2006/relationships/image" Target="../media/image29.png"/><Relationship Id="rId9" Type="http://schemas.openxmlformats.org/officeDocument/2006/relationships/image" Target="../media/image51.svg"/><Relationship Id="rId1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ags" Target="../tags/tag8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88.xml"/><Relationship Id="rId5" Type="http://schemas.openxmlformats.org/officeDocument/2006/relationships/image" Target="../media/image74.sv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4.svg"/><Relationship Id="rId3" Type="http://schemas.openxmlformats.org/officeDocument/2006/relationships/notesSlide" Target="../notesSlides/notesSlide40.xml"/><Relationship Id="rId7" Type="http://schemas.openxmlformats.org/officeDocument/2006/relationships/image" Target="../media/image78.svg"/><Relationship Id="rId12" Type="http://schemas.openxmlformats.org/officeDocument/2006/relationships/image" Target="../media/image58.png"/><Relationship Id="rId2" Type="http://schemas.openxmlformats.org/officeDocument/2006/relationships/slideLayout" Target="../slideLayouts/slideLayout28.xml"/><Relationship Id="rId1" Type="http://schemas.openxmlformats.org/officeDocument/2006/relationships/tags" Target="../tags/tag89.xml"/><Relationship Id="rId6" Type="http://schemas.openxmlformats.org/officeDocument/2006/relationships/image" Target="../media/image60.png"/><Relationship Id="rId11" Type="http://schemas.openxmlformats.org/officeDocument/2006/relationships/image" Target="../media/image82.svg"/><Relationship Id="rId5" Type="http://schemas.openxmlformats.org/officeDocument/2006/relationships/image" Target="../media/image76.sv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80.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8.xml"/><Relationship Id="rId1" Type="http://schemas.openxmlformats.org/officeDocument/2006/relationships/tags" Target="../tags/tag9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6.xml"/><Relationship Id="rId1" Type="http://schemas.openxmlformats.org/officeDocument/2006/relationships/tags" Target="../tags/tag91.xm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8.xml"/><Relationship Id="rId1" Type="http://schemas.openxmlformats.org/officeDocument/2006/relationships/tags" Target="../tags/tag94.xml"/><Relationship Id="rId4" Type="http://schemas.openxmlformats.org/officeDocument/2006/relationships/image" Target="../media/image63.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9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hyperlink" Target="https://aws.amazon.com/amazon-mq/resources/" TargetMode="External"/><Relationship Id="rId2" Type="http://schemas.openxmlformats.org/officeDocument/2006/relationships/slideLayout" Target="../slideLayouts/slideLayout5.xml"/><Relationship Id="rId1" Type="http://schemas.openxmlformats.org/officeDocument/2006/relationships/tags" Target="../tags/tag96.xml"/><Relationship Id="rId6" Type="http://schemas.openxmlformats.org/officeDocument/2006/relationships/hyperlink" Target="https://aws.amazon.com/sns/resources/" TargetMode="External"/><Relationship Id="rId5" Type="http://schemas.openxmlformats.org/officeDocument/2006/relationships/hyperlink" Target="https://aws.amazon.com/sqs/resources/" TargetMode="External"/><Relationship Id="rId4" Type="http://schemas.openxmlformats.org/officeDocument/2006/relationships/hyperlink" Target="https://aws.amazon.com/blogs/compute/building-loosely-coupled-scalable-c-applications-with-amazon-sqs-and-amazon-sns/"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3.xml"/><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7.xml"/><Relationship Id="rId7" Type="http://schemas.openxmlformats.org/officeDocument/2006/relationships/image" Target="../media/image16.svg"/><Relationship Id="rId2" Type="http://schemas.openxmlformats.org/officeDocument/2006/relationships/slideLayout" Target="../slideLayouts/slideLayout18.xml"/><Relationship Id="rId1" Type="http://schemas.openxmlformats.org/officeDocument/2006/relationships/tags" Target="../tags/tag56.xml"/><Relationship Id="rId6" Type="http://schemas.openxmlformats.org/officeDocument/2006/relationships/image" Target="../media/image14.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openxmlformats.org/officeDocument/2006/relationships/image" Target="../media/image18.svg"/><Relationship Id="rId2" Type="http://schemas.openxmlformats.org/officeDocument/2006/relationships/slideLayout" Target="../slideLayouts/slideLayout18.xml"/><Relationship Id="rId1" Type="http://schemas.openxmlformats.org/officeDocument/2006/relationships/tags" Target="../tags/tag5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Academy Cloud Architecting</a:t>
            </a:r>
          </a:p>
        </p:txBody>
      </p:sp>
      <p:sp>
        <p:nvSpPr>
          <p:cNvPr id="6" name="Title 5"/>
          <p:cNvSpPr>
            <a:spLocks noGrp="1"/>
          </p:cNvSpPr>
          <p:nvPr>
            <p:ph type="title"/>
          </p:nvPr>
        </p:nvSpPr>
        <p:spPr>
          <a:xfrm>
            <a:off x="419100" y="3399762"/>
            <a:ext cx="11353800" cy="474119"/>
          </a:xfrm>
        </p:spPr>
        <p:txBody>
          <a:bodyPr rtlCol="0"/>
          <a:lstStyle/>
          <a:p>
            <a:pPr rtl="0"/>
            <a:r>
              <a:rPr lang="pt-BR" sz="5400"/>
              <a:t>Módulo 12: Criar arquiteturas desacopladas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p:txBody>
          <a:bodyPr rtlCol="0"/>
          <a:lstStyle/>
          <a:p>
            <a:pPr rtl="0"/>
            <a:r>
              <a:rPr lang="pt-BR"/>
              <a:t>Arquiteturas com baixo acoplamento</a:t>
            </a:r>
          </a:p>
        </p:txBody>
      </p:sp>
      <p:sp>
        <p:nvSpPr>
          <p:cNvPr id="76" name="TextBox 75">
            <a:extLst>
              <a:ext uri="{FF2B5EF4-FFF2-40B4-BE49-F238E27FC236}">
                <a16:creationId xmlns:a16="http://schemas.microsoft.com/office/drawing/2014/main" id="{400B3E0E-8E61-E448-9405-2467A8E49BB2}"/>
              </a:ext>
            </a:extLst>
          </p:cNvPr>
          <p:cNvSpPr txBox="1"/>
          <p:nvPr/>
        </p:nvSpPr>
        <p:spPr>
          <a:xfrm>
            <a:off x="1351792" y="5533978"/>
            <a:ext cx="9488417" cy="461665"/>
          </a:xfrm>
          <a:prstGeom prst="rect">
            <a:avLst/>
          </a:prstGeom>
          <a:noFill/>
          <a:ln>
            <a:noFill/>
          </a:ln>
        </p:spPr>
        <p:txBody>
          <a:bodyPr wrap="square" rtlCol="0">
            <a:spAutoFit/>
          </a:bodyPr>
          <a:lstStyle/>
          <a:p>
            <a:pPr algn="ctr" rtl="0"/>
            <a:r>
              <a:rPr lang="pt-BR" sz="2400">
                <a:ea typeface="Amazon Ember" panose="020B0603020204020204" pitchFamily="34" charset="0"/>
                <a:cs typeface="Amazon Ember" panose="020B0603020204020204" pitchFamily="34" charset="0"/>
              </a:rPr>
              <a:t>Use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soluções gerenciadas</a:t>
            </a:r>
            <a:r>
              <a:rPr lang="pt-BR" sz="2400">
                <a:ea typeface="Amazon Ember" panose="020B0603020204020204" pitchFamily="34" charset="0"/>
                <a:cs typeface="Amazon Ember" panose="020B0603020204020204" pitchFamily="34" charset="0"/>
              </a:rPr>
              <a:t> como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intermediários</a:t>
            </a:r>
            <a:r>
              <a:rPr lang="pt-BR" sz="2400">
                <a:ea typeface="Amazon Ember" panose="020B0603020204020204" pitchFamily="34" charset="0"/>
                <a:cs typeface="Amazon Ember" panose="020B0603020204020204" pitchFamily="34" charset="0"/>
              </a:rPr>
              <a:t> entre camadas.</a:t>
            </a:r>
          </a:p>
        </p:txBody>
      </p:sp>
      <p:grpSp>
        <p:nvGrpSpPr>
          <p:cNvPr id="6" name="Group 5" descr="an elastic load balancer is placed between the web and application tiers to help decouple the architecture.">
            <a:extLst>
              <a:ext uri="{FF2B5EF4-FFF2-40B4-BE49-F238E27FC236}">
                <a16:creationId xmlns:a16="http://schemas.microsoft.com/office/drawing/2014/main" id="{48B131A2-C535-4D98-B1E2-FE4F52E97A53}"/>
              </a:ext>
            </a:extLst>
          </p:cNvPr>
          <p:cNvGrpSpPr/>
          <p:nvPr/>
        </p:nvGrpSpPr>
        <p:grpSpPr>
          <a:xfrm>
            <a:off x="312574" y="1460104"/>
            <a:ext cx="11566851" cy="3473958"/>
            <a:chOff x="312574" y="1460104"/>
            <a:chExt cx="11566851" cy="3473958"/>
          </a:xfrm>
        </p:grpSpPr>
        <p:grpSp>
          <p:nvGrpSpPr>
            <p:cNvPr id="47" name="Group 46">
              <a:extLst>
                <a:ext uri="{FF2B5EF4-FFF2-40B4-BE49-F238E27FC236}">
                  <a16:creationId xmlns:a16="http://schemas.microsoft.com/office/drawing/2014/main" id="{3D73E46D-5E0B-4B46-BFFF-AFF5C4C6E300}"/>
                </a:ext>
              </a:extLst>
            </p:cNvPr>
            <p:cNvGrpSpPr/>
            <p:nvPr/>
          </p:nvGrpSpPr>
          <p:grpSpPr>
            <a:xfrm>
              <a:off x="6359385" y="3206862"/>
              <a:ext cx="1487980" cy="1296499"/>
              <a:chOff x="6613686" y="3206862"/>
              <a:chExt cx="1487980" cy="1296499"/>
            </a:xfrm>
          </p:grpSpPr>
          <p:pic>
            <p:nvPicPr>
              <p:cNvPr id="82" name="Graphic 81">
                <a:extLst>
                  <a:ext uri="{FF2B5EF4-FFF2-40B4-BE49-F238E27FC236}">
                    <a16:creationId xmlns:a16="http://schemas.microsoft.com/office/drawing/2014/main" id="{DA7E3BD9-42E4-4906-A6DE-1DE0753DDBD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002075" y="3206862"/>
                <a:ext cx="711200" cy="711200"/>
              </a:xfrm>
              <a:prstGeom prst="rect">
                <a:avLst/>
              </a:prstGeom>
            </p:spPr>
          </p:pic>
          <p:sp>
            <p:nvSpPr>
              <p:cNvPr id="24" name="TextBox 23">
                <a:extLst>
                  <a:ext uri="{FF2B5EF4-FFF2-40B4-BE49-F238E27FC236}">
                    <a16:creationId xmlns:a16="http://schemas.microsoft.com/office/drawing/2014/main" id="{41BC9268-031A-4662-BA3D-37DD798BC4F4}"/>
                  </a:ext>
                </a:extLst>
              </p:cNvPr>
              <p:cNvSpPr txBox="1"/>
              <p:nvPr/>
            </p:nvSpPr>
            <p:spPr>
              <a:xfrm>
                <a:off x="6613686" y="3918586"/>
                <a:ext cx="1487980"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6" name="Group 45">
              <a:extLst>
                <a:ext uri="{FF2B5EF4-FFF2-40B4-BE49-F238E27FC236}">
                  <a16:creationId xmlns:a16="http://schemas.microsoft.com/office/drawing/2014/main" id="{6EA4E2B3-1CD9-4B31-B0F5-2E826E1CC411}"/>
                </a:ext>
              </a:extLst>
            </p:cNvPr>
            <p:cNvGrpSpPr/>
            <p:nvPr/>
          </p:nvGrpSpPr>
          <p:grpSpPr>
            <a:xfrm>
              <a:off x="2627857" y="3206862"/>
              <a:ext cx="1664060" cy="1296499"/>
              <a:chOff x="2345692" y="3206862"/>
              <a:chExt cx="1664060" cy="1296499"/>
            </a:xfrm>
          </p:grpSpPr>
          <p:sp>
            <p:nvSpPr>
              <p:cNvPr id="127" name="TextBox 126">
                <a:extLst>
                  <a:ext uri="{FF2B5EF4-FFF2-40B4-BE49-F238E27FC236}">
                    <a16:creationId xmlns:a16="http://schemas.microsoft.com/office/drawing/2014/main" id="{DAD99BE4-6EDD-449D-92E6-84F9F902683C}"/>
                  </a:ext>
                </a:extLst>
              </p:cNvPr>
              <p:cNvSpPr txBox="1"/>
              <p:nvPr/>
            </p:nvSpPr>
            <p:spPr>
              <a:xfrm>
                <a:off x="2345692" y="3918586"/>
                <a:ext cx="1664060"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6" name="Graphic 125">
                <a:extLst>
                  <a:ext uri="{FF2B5EF4-FFF2-40B4-BE49-F238E27FC236}">
                    <a16:creationId xmlns:a16="http://schemas.microsoft.com/office/drawing/2014/main" id="{733D28F9-79D5-4B39-AF5F-103F96C0B53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22121" y="3206862"/>
                <a:ext cx="711200" cy="711200"/>
              </a:xfrm>
              <a:prstGeom prst="rect">
                <a:avLst/>
              </a:prstGeom>
            </p:spPr>
          </p:pic>
        </p:grpSp>
        <p:cxnSp>
          <p:nvCxnSpPr>
            <p:cNvPr id="153" name="Straight Arrow Connector 152">
              <a:extLst>
                <a:ext uri="{FF2B5EF4-FFF2-40B4-BE49-F238E27FC236}">
                  <a16:creationId xmlns:a16="http://schemas.microsoft.com/office/drawing/2014/main" id="{57FE820C-0BDD-48C2-A2A3-568B877B0DA0}"/>
                </a:ext>
              </a:extLst>
            </p:cNvPr>
            <p:cNvCxnSpPr>
              <a:cxnSpLocks/>
              <a:stCxn id="167" idx="3"/>
            </p:cNvCxnSpPr>
            <p:nvPr/>
          </p:nvCxnSpPr>
          <p:spPr>
            <a:xfrm>
              <a:off x="5555950" y="2584997"/>
              <a:ext cx="1191824" cy="66679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5414949B-4244-41B4-A15C-FE73ABD3F536}"/>
                </a:ext>
              </a:extLst>
            </p:cNvPr>
            <p:cNvCxnSpPr>
              <a:cxnSpLocks/>
              <a:stCxn id="169" idx="3"/>
            </p:cNvCxnSpPr>
            <p:nvPr/>
          </p:nvCxnSpPr>
          <p:spPr>
            <a:xfrm flipV="1">
              <a:off x="5555950" y="3725373"/>
              <a:ext cx="1191824" cy="16291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1EA0788-388D-45F6-9B80-ACE7B00CCB5D}"/>
                </a:ext>
              </a:extLst>
            </p:cNvPr>
            <p:cNvCxnSpPr>
              <a:cxnSpLocks/>
              <a:stCxn id="168" idx="3"/>
            </p:cNvCxnSpPr>
            <p:nvPr/>
          </p:nvCxnSpPr>
          <p:spPr>
            <a:xfrm>
              <a:off x="5555950" y="3236641"/>
              <a:ext cx="1191824" cy="17131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FC6661E-BDE0-48A5-B783-D1D3A91DFBBE}"/>
                </a:ext>
              </a:extLst>
            </p:cNvPr>
            <p:cNvCxnSpPr>
              <a:cxnSpLocks/>
              <a:stCxn id="126" idx="3"/>
              <a:endCxn id="167" idx="1"/>
            </p:cNvCxnSpPr>
            <p:nvPr/>
          </p:nvCxnSpPr>
          <p:spPr>
            <a:xfrm flipV="1">
              <a:off x="3815486" y="2584997"/>
              <a:ext cx="1191824" cy="97746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806DD03D-1B12-44A8-9747-2EEF1C7310C5}"/>
                </a:ext>
              </a:extLst>
            </p:cNvPr>
            <p:cNvCxnSpPr>
              <a:cxnSpLocks/>
              <a:stCxn id="126" idx="3"/>
              <a:endCxn id="168" idx="1"/>
            </p:cNvCxnSpPr>
            <p:nvPr/>
          </p:nvCxnSpPr>
          <p:spPr>
            <a:xfrm flipV="1">
              <a:off x="3815486" y="3236641"/>
              <a:ext cx="1191824" cy="32582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1AD4C01-0A82-4105-B09E-95A4625FAE10}"/>
                </a:ext>
              </a:extLst>
            </p:cNvPr>
            <p:cNvCxnSpPr>
              <a:cxnSpLocks/>
              <a:stCxn id="126" idx="3"/>
              <a:endCxn id="169" idx="1"/>
            </p:cNvCxnSpPr>
            <p:nvPr/>
          </p:nvCxnSpPr>
          <p:spPr>
            <a:xfrm>
              <a:off x="3815486" y="3562462"/>
              <a:ext cx="1191824" cy="32582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6112A30-2CD2-4B92-BA7C-CC2E2DD96483}"/>
                </a:ext>
              </a:extLst>
            </p:cNvPr>
            <p:cNvCxnSpPr>
              <a:cxnSpLocks/>
              <a:stCxn id="178" idx="3"/>
              <a:endCxn id="171" idx="1"/>
            </p:cNvCxnSpPr>
            <p:nvPr/>
          </p:nvCxnSpPr>
          <p:spPr>
            <a:xfrm>
              <a:off x="9199438" y="3562462"/>
              <a:ext cx="1446241"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CF4934E-7F71-4677-9FA1-5FDDB6E66628}"/>
                </a:ext>
              </a:extLst>
            </p:cNvPr>
            <p:cNvGrpSpPr/>
            <p:nvPr/>
          </p:nvGrpSpPr>
          <p:grpSpPr>
            <a:xfrm>
              <a:off x="312574" y="3206862"/>
              <a:ext cx="2203715" cy="1080736"/>
              <a:chOff x="323029" y="3206862"/>
              <a:chExt cx="2203715" cy="1080736"/>
            </a:xfrm>
          </p:grpSpPr>
          <p:sp>
            <p:nvSpPr>
              <p:cNvPr id="156" name="TextBox 155">
                <a:extLst>
                  <a:ext uri="{FF2B5EF4-FFF2-40B4-BE49-F238E27FC236}">
                    <a16:creationId xmlns:a16="http://schemas.microsoft.com/office/drawing/2014/main" id="{097DBB80-66E7-4111-9C35-AF647F7955C6}"/>
                  </a:ext>
                </a:extLst>
              </p:cNvPr>
              <p:cNvSpPr txBox="1"/>
              <p:nvPr/>
            </p:nvSpPr>
            <p:spPr>
              <a:xfrm>
                <a:off x="323029" y="3918586"/>
                <a:ext cx="2203715"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www.exemplo.com</a:t>
                </a:r>
              </a:p>
            </p:txBody>
          </p:sp>
          <p:pic>
            <p:nvPicPr>
              <p:cNvPr id="166" name="Graphic 165">
                <a:extLst>
                  <a:ext uri="{FF2B5EF4-FFF2-40B4-BE49-F238E27FC236}">
                    <a16:creationId xmlns:a16="http://schemas.microsoft.com/office/drawing/2014/main" id="{F6B6AC38-8083-40A9-926B-6A2874A5E5A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69286" y="3206862"/>
                <a:ext cx="711200" cy="711200"/>
              </a:xfrm>
              <a:prstGeom prst="rect">
                <a:avLst/>
              </a:prstGeom>
            </p:spPr>
          </p:pic>
        </p:grpSp>
        <p:sp>
          <p:nvSpPr>
            <p:cNvPr id="159" name="TextBox 158">
              <a:extLst>
                <a:ext uri="{FF2B5EF4-FFF2-40B4-BE49-F238E27FC236}">
                  <a16:creationId xmlns:a16="http://schemas.microsoft.com/office/drawing/2014/main" id="{7F3DEB89-F276-4A58-9359-4AD3CFB52439}"/>
                </a:ext>
              </a:extLst>
            </p:cNvPr>
            <p:cNvSpPr txBox="1"/>
            <p:nvPr/>
          </p:nvSpPr>
          <p:spPr>
            <a:xfrm>
              <a:off x="8046972" y="1460104"/>
              <a:ext cx="1756293"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da aplicação</a:t>
              </a:r>
            </a:p>
          </p:txBody>
        </p:sp>
        <p:grpSp>
          <p:nvGrpSpPr>
            <p:cNvPr id="40" name="Group 39">
              <a:extLst>
                <a:ext uri="{FF2B5EF4-FFF2-40B4-BE49-F238E27FC236}">
                  <a16:creationId xmlns:a16="http://schemas.microsoft.com/office/drawing/2014/main" id="{0464924A-F604-42CC-8BA8-60E3B71793DF}"/>
                </a:ext>
              </a:extLst>
            </p:cNvPr>
            <p:cNvGrpSpPr/>
            <p:nvPr/>
          </p:nvGrpSpPr>
          <p:grpSpPr>
            <a:xfrm>
              <a:off x="8523401" y="2190862"/>
              <a:ext cx="803434" cy="2743200"/>
              <a:chOff x="8882754" y="2031372"/>
              <a:chExt cx="803434" cy="2743200"/>
            </a:xfrm>
          </p:grpSpPr>
          <p:sp>
            <p:nvSpPr>
              <p:cNvPr id="145" name="Rounded Rectangle 26">
                <a:extLst>
                  <a:ext uri="{FF2B5EF4-FFF2-40B4-BE49-F238E27FC236}">
                    <a16:creationId xmlns:a16="http://schemas.microsoft.com/office/drawing/2014/main" id="{FAC41940-5C0A-4A92-8664-5FE2F3A3A596}"/>
                  </a:ext>
                </a:extLst>
              </p:cNvPr>
              <p:cNvSpPr/>
              <p:nvPr/>
            </p:nvSpPr>
            <p:spPr>
              <a:xfrm>
                <a:off x="8882754" y="203137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0" name="Group 169">
                <a:extLst>
                  <a:ext uri="{FF2B5EF4-FFF2-40B4-BE49-F238E27FC236}">
                    <a16:creationId xmlns:a16="http://schemas.microsoft.com/office/drawing/2014/main" id="{6F80471E-AC4B-4F11-A2AB-676B0798E84E}"/>
                  </a:ext>
                </a:extLst>
              </p:cNvPr>
              <p:cNvGrpSpPr/>
              <p:nvPr/>
            </p:nvGrpSpPr>
            <p:grpSpPr>
              <a:xfrm>
                <a:off x="9010151" y="2477008"/>
                <a:ext cx="548640" cy="1851928"/>
                <a:chOff x="4238066" y="2784674"/>
                <a:chExt cx="548640" cy="1851928"/>
              </a:xfrm>
            </p:grpSpPr>
            <p:pic>
              <p:nvPicPr>
                <p:cNvPr id="177" name="Graphic 176">
                  <a:extLst>
                    <a:ext uri="{FF2B5EF4-FFF2-40B4-BE49-F238E27FC236}">
                      <a16:creationId xmlns:a16="http://schemas.microsoft.com/office/drawing/2014/main" id="{61D3FCD5-F402-4207-96A6-2170AD6A59F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38066" y="2784674"/>
                  <a:ext cx="548640" cy="548640"/>
                </a:xfrm>
                <a:prstGeom prst="rect">
                  <a:avLst/>
                </a:prstGeom>
              </p:spPr>
            </p:pic>
            <p:pic>
              <p:nvPicPr>
                <p:cNvPr id="178" name="Graphic 177">
                  <a:extLst>
                    <a:ext uri="{FF2B5EF4-FFF2-40B4-BE49-F238E27FC236}">
                      <a16:creationId xmlns:a16="http://schemas.microsoft.com/office/drawing/2014/main" id="{828B34B5-1BA3-4570-8AB4-A92A2A2E517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38066" y="3436318"/>
                  <a:ext cx="548640" cy="548640"/>
                </a:xfrm>
                <a:prstGeom prst="rect">
                  <a:avLst/>
                </a:prstGeom>
              </p:spPr>
            </p:pic>
            <p:pic>
              <p:nvPicPr>
                <p:cNvPr id="179" name="Graphic 178">
                  <a:extLst>
                    <a:ext uri="{FF2B5EF4-FFF2-40B4-BE49-F238E27FC236}">
                      <a16:creationId xmlns:a16="http://schemas.microsoft.com/office/drawing/2014/main" id="{A3781814-331D-45EB-9699-C81EE97E7A7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38066" y="4087962"/>
                  <a:ext cx="548640" cy="548640"/>
                </a:xfrm>
                <a:prstGeom prst="rect">
                  <a:avLst/>
                </a:prstGeom>
              </p:spPr>
            </p:pic>
          </p:grpSp>
        </p:grpSp>
        <p:grpSp>
          <p:nvGrpSpPr>
            <p:cNvPr id="190" name="Group 189">
              <a:extLst>
                <a:ext uri="{FF2B5EF4-FFF2-40B4-BE49-F238E27FC236}">
                  <a16:creationId xmlns:a16="http://schemas.microsoft.com/office/drawing/2014/main" id="{4F2CF506-D8D3-4D4B-A99D-1617F6FDE0E0}"/>
                </a:ext>
              </a:extLst>
            </p:cNvPr>
            <p:cNvGrpSpPr/>
            <p:nvPr/>
          </p:nvGrpSpPr>
          <p:grpSpPr>
            <a:xfrm>
              <a:off x="10123132" y="2272720"/>
              <a:ext cx="1756293" cy="1645342"/>
              <a:chOff x="10133587" y="2272720"/>
              <a:chExt cx="1756293" cy="1645342"/>
            </a:xfrm>
          </p:grpSpPr>
          <p:sp>
            <p:nvSpPr>
              <p:cNvPr id="165" name="TextBox 164">
                <a:extLst>
                  <a:ext uri="{FF2B5EF4-FFF2-40B4-BE49-F238E27FC236}">
                    <a16:creationId xmlns:a16="http://schemas.microsoft.com/office/drawing/2014/main" id="{A70393A0-E465-4E5D-A584-B0D9B7548754}"/>
                  </a:ext>
                </a:extLst>
              </p:cNvPr>
              <p:cNvSpPr txBox="1"/>
              <p:nvPr/>
            </p:nvSpPr>
            <p:spPr>
              <a:xfrm>
                <a:off x="10133587" y="2272720"/>
                <a:ext cx="1756293"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do banco de dados</a:t>
                </a:r>
              </a:p>
            </p:txBody>
          </p:sp>
          <p:pic>
            <p:nvPicPr>
              <p:cNvPr id="171" name="Graphic 170">
                <a:extLst>
                  <a:ext uri="{FF2B5EF4-FFF2-40B4-BE49-F238E27FC236}">
                    <a16:creationId xmlns:a16="http://schemas.microsoft.com/office/drawing/2014/main" id="{AFB222EC-D3EC-49F3-B937-1CF2B55BA51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656134" y="3206862"/>
                <a:ext cx="711200" cy="711200"/>
              </a:xfrm>
              <a:prstGeom prst="rect">
                <a:avLst/>
              </a:prstGeom>
            </p:spPr>
          </p:pic>
        </p:grpSp>
        <p:sp>
          <p:nvSpPr>
            <p:cNvPr id="158" name="TextBox 157">
              <a:extLst>
                <a:ext uri="{FF2B5EF4-FFF2-40B4-BE49-F238E27FC236}">
                  <a16:creationId xmlns:a16="http://schemas.microsoft.com/office/drawing/2014/main" id="{F781EC74-510B-4B45-8B25-A8AE8BF6C7BE}"/>
                </a:ext>
              </a:extLst>
            </p:cNvPr>
            <p:cNvSpPr txBox="1"/>
            <p:nvPr/>
          </p:nvSpPr>
          <p:spPr>
            <a:xfrm>
              <a:off x="4403484" y="1460104"/>
              <a:ext cx="1756293"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da Web</a:t>
              </a:r>
            </a:p>
          </p:txBody>
        </p:sp>
        <p:grpSp>
          <p:nvGrpSpPr>
            <p:cNvPr id="39" name="Group 38">
              <a:extLst>
                <a:ext uri="{FF2B5EF4-FFF2-40B4-BE49-F238E27FC236}">
                  <a16:creationId xmlns:a16="http://schemas.microsoft.com/office/drawing/2014/main" id="{B1EB2153-15CA-4E35-A33C-7473BD3B8284}"/>
                </a:ext>
              </a:extLst>
            </p:cNvPr>
            <p:cNvGrpSpPr/>
            <p:nvPr/>
          </p:nvGrpSpPr>
          <p:grpSpPr>
            <a:xfrm>
              <a:off x="4879913" y="2190862"/>
              <a:ext cx="803434" cy="2743200"/>
              <a:chOff x="4355514" y="2350352"/>
              <a:chExt cx="803434" cy="2743200"/>
            </a:xfrm>
          </p:grpSpPr>
          <p:sp>
            <p:nvSpPr>
              <p:cNvPr id="146" name="Rounded Rectangle 20">
                <a:extLst>
                  <a:ext uri="{FF2B5EF4-FFF2-40B4-BE49-F238E27FC236}">
                    <a16:creationId xmlns:a16="http://schemas.microsoft.com/office/drawing/2014/main" id="{F81F5FEF-3EAD-4FA2-BE80-EC2B986EF561}"/>
                  </a:ext>
                </a:extLst>
              </p:cNvPr>
              <p:cNvSpPr/>
              <p:nvPr/>
            </p:nvSpPr>
            <p:spPr>
              <a:xfrm>
                <a:off x="4355514" y="235035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8" name="Group 37">
                <a:extLst>
                  <a:ext uri="{FF2B5EF4-FFF2-40B4-BE49-F238E27FC236}">
                    <a16:creationId xmlns:a16="http://schemas.microsoft.com/office/drawing/2014/main" id="{61CFE96D-3223-42B7-873D-860B517A2723}"/>
                  </a:ext>
                </a:extLst>
              </p:cNvPr>
              <p:cNvGrpSpPr/>
              <p:nvPr/>
            </p:nvGrpSpPr>
            <p:grpSpPr>
              <a:xfrm>
                <a:off x="4482911" y="2470167"/>
                <a:ext cx="548640" cy="2503571"/>
                <a:chOff x="4482908" y="2412295"/>
                <a:chExt cx="548640" cy="2503571"/>
              </a:xfrm>
            </p:grpSpPr>
            <p:pic>
              <p:nvPicPr>
                <p:cNvPr id="167" name="Graphic 166">
                  <a:extLst>
                    <a:ext uri="{FF2B5EF4-FFF2-40B4-BE49-F238E27FC236}">
                      <a16:creationId xmlns:a16="http://schemas.microsoft.com/office/drawing/2014/main" id="{BD71C03F-B656-49A6-8FC1-366BCE4B62E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2412295"/>
                  <a:ext cx="548640" cy="548640"/>
                </a:xfrm>
                <a:prstGeom prst="rect">
                  <a:avLst/>
                </a:prstGeom>
              </p:spPr>
            </p:pic>
            <p:pic>
              <p:nvPicPr>
                <p:cNvPr id="168" name="Graphic 167">
                  <a:extLst>
                    <a:ext uri="{FF2B5EF4-FFF2-40B4-BE49-F238E27FC236}">
                      <a16:creationId xmlns:a16="http://schemas.microsoft.com/office/drawing/2014/main" id="{0C4D2BC0-9DB7-4A4B-8B1A-7A715E2AF16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3063939"/>
                  <a:ext cx="548640" cy="548640"/>
                </a:xfrm>
                <a:prstGeom prst="rect">
                  <a:avLst/>
                </a:prstGeom>
              </p:spPr>
            </p:pic>
            <p:pic>
              <p:nvPicPr>
                <p:cNvPr id="169" name="Graphic 168">
                  <a:extLst>
                    <a:ext uri="{FF2B5EF4-FFF2-40B4-BE49-F238E27FC236}">
                      <a16:creationId xmlns:a16="http://schemas.microsoft.com/office/drawing/2014/main" id="{2A61749E-CD88-4F93-A70C-951F6FB7BB5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3715583"/>
                  <a:ext cx="548640" cy="548640"/>
                </a:xfrm>
                <a:prstGeom prst="rect">
                  <a:avLst/>
                </a:prstGeom>
              </p:spPr>
            </p:pic>
            <p:pic>
              <p:nvPicPr>
                <p:cNvPr id="172" name="Graphic 171">
                  <a:extLst>
                    <a:ext uri="{FF2B5EF4-FFF2-40B4-BE49-F238E27FC236}">
                      <a16:creationId xmlns:a16="http://schemas.microsoft.com/office/drawing/2014/main" id="{7A321A26-1B38-4F82-8EF3-81996277474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4367226"/>
                  <a:ext cx="548640" cy="548640"/>
                </a:xfrm>
                <a:prstGeom prst="rect">
                  <a:avLst/>
                </a:prstGeom>
              </p:spPr>
            </p:pic>
          </p:grpSp>
        </p:grpSp>
        <p:cxnSp>
          <p:nvCxnSpPr>
            <p:cNvPr id="173" name="Straight Arrow Connector 172">
              <a:extLst>
                <a:ext uri="{FF2B5EF4-FFF2-40B4-BE49-F238E27FC236}">
                  <a16:creationId xmlns:a16="http://schemas.microsoft.com/office/drawing/2014/main" id="{B216D36D-596F-482B-A57B-0EA44E505852}"/>
                </a:ext>
              </a:extLst>
            </p:cNvPr>
            <p:cNvCxnSpPr>
              <a:cxnSpLocks/>
              <a:stCxn id="126" idx="3"/>
              <a:endCxn id="172" idx="1"/>
            </p:cNvCxnSpPr>
            <p:nvPr/>
          </p:nvCxnSpPr>
          <p:spPr>
            <a:xfrm>
              <a:off x="3815486" y="3562462"/>
              <a:ext cx="1191824" cy="97746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8DA92E3-D74A-480D-8F60-52A1601FAECB}"/>
                </a:ext>
              </a:extLst>
            </p:cNvPr>
            <p:cNvCxnSpPr>
              <a:cxnSpLocks/>
              <a:stCxn id="172" idx="3"/>
            </p:cNvCxnSpPr>
            <p:nvPr/>
          </p:nvCxnSpPr>
          <p:spPr>
            <a:xfrm flipV="1">
              <a:off x="5555950" y="3888284"/>
              <a:ext cx="1191824" cy="65164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29CE728-90AE-4A29-B146-A70FC1487CE4}"/>
                </a:ext>
              </a:extLst>
            </p:cNvPr>
            <p:cNvCxnSpPr>
              <a:cxnSpLocks/>
              <a:stCxn id="179" idx="3"/>
            </p:cNvCxnSpPr>
            <p:nvPr/>
          </p:nvCxnSpPr>
          <p:spPr>
            <a:xfrm flipV="1">
              <a:off x="9199438" y="3747228"/>
              <a:ext cx="1446241" cy="46687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4738B19-A3F7-4A98-840B-C3E7E374560A}"/>
                </a:ext>
              </a:extLst>
            </p:cNvPr>
            <p:cNvCxnSpPr>
              <a:cxnSpLocks/>
              <a:stCxn id="177" idx="3"/>
            </p:cNvCxnSpPr>
            <p:nvPr/>
          </p:nvCxnSpPr>
          <p:spPr>
            <a:xfrm>
              <a:off x="9199438" y="2910818"/>
              <a:ext cx="1446241" cy="48873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3C4F22E-C926-44F7-9DD6-BC512985EDB9}"/>
                </a:ext>
              </a:extLst>
            </p:cNvPr>
            <p:cNvCxnSpPr>
              <a:cxnSpLocks/>
              <a:stCxn id="82" idx="3"/>
              <a:endCxn id="177" idx="1"/>
            </p:cNvCxnSpPr>
            <p:nvPr/>
          </p:nvCxnSpPr>
          <p:spPr>
            <a:xfrm flipV="1">
              <a:off x="7458974" y="2910818"/>
              <a:ext cx="1191824" cy="65164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C2E120D2-DCED-41EE-9C77-3BF05E6673D7}"/>
                </a:ext>
              </a:extLst>
            </p:cNvPr>
            <p:cNvCxnSpPr>
              <a:cxnSpLocks/>
              <a:stCxn id="82" idx="3"/>
              <a:endCxn id="178" idx="1"/>
            </p:cNvCxnSpPr>
            <p:nvPr/>
          </p:nvCxnSpPr>
          <p:spPr>
            <a:xfrm>
              <a:off x="7458974" y="3562462"/>
              <a:ext cx="1191824"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35CAE17-DFDC-4A07-9754-1A226E93EEBF}"/>
                </a:ext>
              </a:extLst>
            </p:cNvPr>
            <p:cNvCxnSpPr>
              <a:cxnSpLocks/>
              <a:stCxn id="82" idx="3"/>
              <a:endCxn id="179" idx="1"/>
            </p:cNvCxnSpPr>
            <p:nvPr/>
          </p:nvCxnSpPr>
          <p:spPr>
            <a:xfrm>
              <a:off x="7458974" y="3562462"/>
              <a:ext cx="1191824" cy="65164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D54071C-CD6F-4818-8EA8-2E002C10CB77}"/>
                </a:ext>
              </a:extLst>
            </p:cNvPr>
            <p:cNvCxnSpPr>
              <a:cxnSpLocks/>
              <a:stCxn id="166" idx="3"/>
              <a:endCxn id="126" idx="1"/>
            </p:cNvCxnSpPr>
            <p:nvPr/>
          </p:nvCxnSpPr>
          <p:spPr>
            <a:xfrm>
              <a:off x="1770031" y="3562462"/>
              <a:ext cx="133425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9689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a:xfrm>
            <a:off x="419100" y="365125"/>
            <a:ext cx="9034272" cy="474119"/>
          </a:xfrm>
        </p:spPr>
        <p:txBody>
          <a:bodyPr rtlCol="0"/>
          <a:lstStyle/>
          <a:p>
            <a:pPr rtl="0"/>
            <a:r>
              <a:rPr lang="pt-BR"/>
              <a:t>Considerações em arquiteturas com baixo acoplamento</a:t>
            </a:r>
          </a:p>
        </p:txBody>
      </p:sp>
      <p:grpSp>
        <p:nvGrpSpPr>
          <p:cNvPr id="5" name="Group 4">
            <a:extLst>
              <a:ext uri="{FF2B5EF4-FFF2-40B4-BE49-F238E27FC236}">
                <a16:creationId xmlns:a16="http://schemas.microsoft.com/office/drawing/2014/main" id="{EC40974C-2FF3-49E4-9DD5-0DE2BD924B2C}"/>
              </a:ext>
              <a:ext uri="{C183D7F6-B498-43B3-948B-1728B52AA6E4}">
                <adec:decorative xmlns:adec="http://schemas.microsoft.com/office/drawing/2017/decorative" xmlns="" val="1"/>
              </a:ext>
            </a:extLst>
          </p:cNvPr>
          <p:cNvGrpSpPr/>
          <p:nvPr/>
        </p:nvGrpSpPr>
        <p:grpSpPr>
          <a:xfrm>
            <a:off x="312574" y="1460104"/>
            <a:ext cx="11566851" cy="3473958"/>
            <a:chOff x="312574" y="1460104"/>
            <a:chExt cx="11566851" cy="3473958"/>
          </a:xfrm>
        </p:grpSpPr>
        <p:grpSp>
          <p:nvGrpSpPr>
            <p:cNvPr id="69" name="Group 68">
              <a:extLst>
                <a:ext uri="{FF2B5EF4-FFF2-40B4-BE49-F238E27FC236}">
                  <a16:creationId xmlns:a16="http://schemas.microsoft.com/office/drawing/2014/main" id="{C9F86110-78BF-4469-9D67-38A31606CFA0}"/>
                </a:ext>
                <a:ext uri="{C183D7F6-B498-43B3-948B-1728B52AA6E4}">
                  <adec:decorative xmlns:adec="http://schemas.microsoft.com/office/drawing/2017/decorative" xmlns="" val="1"/>
                </a:ext>
              </a:extLst>
            </p:cNvPr>
            <p:cNvGrpSpPr/>
            <p:nvPr/>
          </p:nvGrpSpPr>
          <p:grpSpPr>
            <a:xfrm>
              <a:off x="6267151" y="3206862"/>
              <a:ext cx="1672448" cy="1296499"/>
              <a:chOff x="6521452" y="3206862"/>
              <a:chExt cx="1672448" cy="1296499"/>
            </a:xfrm>
          </p:grpSpPr>
          <p:pic>
            <p:nvPicPr>
              <p:cNvPr id="70" name="Graphic 69">
                <a:extLst>
                  <a:ext uri="{FF2B5EF4-FFF2-40B4-BE49-F238E27FC236}">
                    <a16:creationId xmlns:a16="http://schemas.microsoft.com/office/drawing/2014/main" id="{5E7D7830-DA52-482F-91D7-21811476F5F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002075" y="3206862"/>
                <a:ext cx="711200" cy="711200"/>
              </a:xfrm>
              <a:prstGeom prst="rect">
                <a:avLst/>
              </a:prstGeom>
            </p:spPr>
          </p:pic>
          <p:sp>
            <p:nvSpPr>
              <p:cNvPr id="71" name="TextBox 70">
                <a:extLst>
                  <a:ext uri="{FF2B5EF4-FFF2-40B4-BE49-F238E27FC236}">
                    <a16:creationId xmlns:a16="http://schemas.microsoft.com/office/drawing/2014/main" id="{F0B832E4-CFB6-4100-BCB3-9225F32F29BB}"/>
                  </a:ext>
                </a:extLst>
              </p:cNvPr>
              <p:cNvSpPr txBox="1"/>
              <p:nvPr/>
            </p:nvSpPr>
            <p:spPr>
              <a:xfrm>
                <a:off x="6521452" y="3918586"/>
                <a:ext cx="1672448"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2" name="Group 71">
              <a:extLst>
                <a:ext uri="{FF2B5EF4-FFF2-40B4-BE49-F238E27FC236}">
                  <a16:creationId xmlns:a16="http://schemas.microsoft.com/office/drawing/2014/main" id="{3BE61648-657A-4228-AB7F-B794BDE90E45}"/>
                </a:ext>
                <a:ext uri="{C183D7F6-B498-43B3-948B-1728B52AA6E4}">
                  <adec:decorative xmlns:adec="http://schemas.microsoft.com/office/drawing/2017/decorative" xmlns="" val="1"/>
                </a:ext>
              </a:extLst>
            </p:cNvPr>
            <p:cNvGrpSpPr/>
            <p:nvPr/>
          </p:nvGrpSpPr>
          <p:grpSpPr>
            <a:xfrm>
              <a:off x="2588500" y="3206862"/>
              <a:ext cx="1742774" cy="1296499"/>
              <a:chOff x="2306335" y="3206862"/>
              <a:chExt cx="1742774" cy="1296499"/>
            </a:xfrm>
          </p:grpSpPr>
          <p:sp>
            <p:nvSpPr>
              <p:cNvPr id="73" name="TextBox 72">
                <a:extLst>
                  <a:ext uri="{FF2B5EF4-FFF2-40B4-BE49-F238E27FC236}">
                    <a16:creationId xmlns:a16="http://schemas.microsoft.com/office/drawing/2014/main" id="{93B03260-07D5-4644-B8B4-C0721F1786C3}"/>
                  </a:ext>
                </a:extLst>
              </p:cNvPr>
              <p:cNvSpPr txBox="1"/>
              <p:nvPr/>
            </p:nvSpPr>
            <p:spPr>
              <a:xfrm>
                <a:off x="2306335" y="3918586"/>
                <a:ext cx="1742774"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4" name="Graphic 73">
                <a:extLst>
                  <a:ext uri="{FF2B5EF4-FFF2-40B4-BE49-F238E27FC236}">
                    <a16:creationId xmlns:a16="http://schemas.microsoft.com/office/drawing/2014/main" id="{932C7ADF-DD35-436B-8788-012885751A4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22121" y="3206862"/>
                <a:ext cx="711200" cy="711200"/>
              </a:xfrm>
              <a:prstGeom prst="rect">
                <a:avLst/>
              </a:prstGeom>
            </p:spPr>
          </p:pic>
        </p:grpSp>
        <p:cxnSp>
          <p:nvCxnSpPr>
            <p:cNvPr id="75" name="Straight Arrow Connector 74">
              <a:extLst>
                <a:ext uri="{FF2B5EF4-FFF2-40B4-BE49-F238E27FC236}">
                  <a16:creationId xmlns:a16="http://schemas.microsoft.com/office/drawing/2014/main" id="{CD9D5A0F-952A-4724-AFD0-418903531DA0}"/>
                </a:ext>
                <a:ext uri="{C183D7F6-B498-43B3-948B-1728B52AA6E4}">
                  <adec:decorative xmlns:adec="http://schemas.microsoft.com/office/drawing/2017/decorative" xmlns="" val="1"/>
                </a:ext>
              </a:extLst>
            </p:cNvPr>
            <p:cNvCxnSpPr>
              <a:cxnSpLocks/>
              <a:stCxn id="99" idx="3"/>
            </p:cNvCxnSpPr>
            <p:nvPr/>
          </p:nvCxnSpPr>
          <p:spPr>
            <a:xfrm>
              <a:off x="5555950" y="2584997"/>
              <a:ext cx="1191824" cy="66679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4B42AA-22B6-4785-9699-AC5B311B44E3}"/>
                </a:ext>
                <a:ext uri="{C183D7F6-B498-43B3-948B-1728B52AA6E4}">
                  <adec:decorative xmlns:adec="http://schemas.microsoft.com/office/drawing/2017/decorative" xmlns="" val="1"/>
                </a:ext>
              </a:extLst>
            </p:cNvPr>
            <p:cNvCxnSpPr>
              <a:cxnSpLocks/>
              <a:stCxn id="101" idx="3"/>
            </p:cNvCxnSpPr>
            <p:nvPr/>
          </p:nvCxnSpPr>
          <p:spPr>
            <a:xfrm flipV="1">
              <a:off x="5555950" y="3725373"/>
              <a:ext cx="1191824" cy="16291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BC70847-F404-4E0C-855D-00B64E02D008}"/>
                </a:ext>
                <a:ext uri="{C183D7F6-B498-43B3-948B-1728B52AA6E4}">
                  <adec:decorative xmlns:adec="http://schemas.microsoft.com/office/drawing/2017/decorative" xmlns="" val="1"/>
                </a:ext>
              </a:extLst>
            </p:cNvPr>
            <p:cNvCxnSpPr>
              <a:cxnSpLocks/>
              <a:stCxn id="100" idx="3"/>
            </p:cNvCxnSpPr>
            <p:nvPr/>
          </p:nvCxnSpPr>
          <p:spPr>
            <a:xfrm>
              <a:off x="5555950" y="3236641"/>
              <a:ext cx="1191824" cy="17131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B8BF8F0-9D5D-4107-97EF-36FB4A3B1A66}"/>
                </a:ext>
                <a:ext uri="{C183D7F6-B498-43B3-948B-1728B52AA6E4}">
                  <adec:decorative xmlns:adec="http://schemas.microsoft.com/office/drawing/2017/decorative" xmlns="" val="1"/>
                </a:ext>
              </a:extLst>
            </p:cNvPr>
            <p:cNvCxnSpPr>
              <a:cxnSpLocks/>
              <a:stCxn id="74" idx="3"/>
              <a:endCxn id="99" idx="1"/>
            </p:cNvCxnSpPr>
            <p:nvPr/>
          </p:nvCxnSpPr>
          <p:spPr>
            <a:xfrm flipV="1">
              <a:off x="3815486" y="2584997"/>
              <a:ext cx="1191824" cy="97746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0D872E6-D73F-4970-9D07-C50175839BEE}"/>
                </a:ext>
                <a:ext uri="{C183D7F6-B498-43B3-948B-1728B52AA6E4}">
                  <adec:decorative xmlns:adec="http://schemas.microsoft.com/office/drawing/2017/decorative" xmlns="" val="1"/>
                </a:ext>
              </a:extLst>
            </p:cNvPr>
            <p:cNvCxnSpPr>
              <a:cxnSpLocks/>
              <a:stCxn id="74" idx="3"/>
              <a:endCxn id="100" idx="1"/>
            </p:cNvCxnSpPr>
            <p:nvPr/>
          </p:nvCxnSpPr>
          <p:spPr>
            <a:xfrm flipV="1">
              <a:off x="3815486" y="3236641"/>
              <a:ext cx="1191824" cy="32582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FCBA22E-BBA1-476D-9054-924D7E14127D}"/>
                </a:ext>
                <a:ext uri="{C183D7F6-B498-43B3-948B-1728B52AA6E4}">
                  <adec:decorative xmlns:adec="http://schemas.microsoft.com/office/drawing/2017/decorative" xmlns="" val="1"/>
                </a:ext>
              </a:extLst>
            </p:cNvPr>
            <p:cNvCxnSpPr>
              <a:cxnSpLocks/>
              <a:stCxn id="74" idx="3"/>
              <a:endCxn id="101" idx="1"/>
            </p:cNvCxnSpPr>
            <p:nvPr/>
          </p:nvCxnSpPr>
          <p:spPr>
            <a:xfrm>
              <a:off x="3815486" y="3562462"/>
              <a:ext cx="1191824" cy="32582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0811C5C-4D42-4A17-A7E1-ABFF702478C8}"/>
                </a:ext>
                <a:ext uri="{C183D7F6-B498-43B3-948B-1728B52AA6E4}">
                  <adec:decorative xmlns:adec="http://schemas.microsoft.com/office/drawing/2017/decorative" xmlns="" val="1"/>
                </a:ext>
              </a:extLst>
            </p:cNvPr>
            <p:cNvCxnSpPr>
              <a:cxnSpLocks/>
              <a:stCxn id="90" idx="3"/>
              <a:endCxn id="94" idx="1"/>
            </p:cNvCxnSpPr>
            <p:nvPr/>
          </p:nvCxnSpPr>
          <p:spPr>
            <a:xfrm>
              <a:off x="9199438" y="3562462"/>
              <a:ext cx="1446241"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54BC04D3-311D-4BC8-902E-494A2A4AF950}"/>
                </a:ext>
                <a:ext uri="{C183D7F6-B498-43B3-948B-1728B52AA6E4}">
                  <adec:decorative xmlns:adec="http://schemas.microsoft.com/office/drawing/2017/decorative" xmlns="" val="1"/>
                </a:ext>
              </a:extLst>
            </p:cNvPr>
            <p:cNvGrpSpPr/>
            <p:nvPr/>
          </p:nvGrpSpPr>
          <p:grpSpPr>
            <a:xfrm>
              <a:off x="312574" y="3206862"/>
              <a:ext cx="2203715" cy="1080736"/>
              <a:chOff x="323029" y="3206862"/>
              <a:chExt cx="2203715" cy="1080736"/>
            </a:xfrm>
          </p:grpSpPr>
          <p:sp>
            <p:nvSpPr>
              <p:cNvPr id="83" name="TextBox 82">
                <a:extLst>
                  <a:ext uri="{FF2B5EF4-FFF2-40B4-BE49-F238E27FC236}">
                    <a16:creationId xmlns:a16="http://schemas.microsoft.com/office/drawing/2014/main" id="{D8FD0BF4-B816-4C27-97CB-81B282BCD716}"/>
                  </a:ext>
                </a:extLst>
              </p:cNvPr>
              <p:cNvSpPr txBox="1"/>
              <p:nvPr/>
            </p:nvSpPr>
            <p:spPr>
              <a:xfrm>
                <a:off x="323029" y="3918586"/>
                <a:ext cx="2203715"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www.exemplo.com</a:t>
                </a:r>
              </a:p>
            </p:txBody>
          </p:sp>
          <p:pic>
            <p:nvPicPr>
              <p:cNvPr id="84" name="Graphic 83">
                <a:extLst>
                  <a:ext uri="{FF2B5EF4-FFF2-40B4-BE49-F238E27FC236}">
                    <a16:creationId xmlns:a16="http://schemas.microsoft.com/office/drawing/2014/main" id="{9F81EA89-9F0E-4E19-85D9-843DEC7D67B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69286" y="3206862"/>
                <a:ext cx="711200" cy="711200"/>
              </a:xfrm>
              <a:prstGeom prst="rect">
                <a:avLst/>
              </a:prstGeom>
            </p:spPr>
          </p:pic>
        </p:grpSp>
        <p:sp>
          <p:nvSpPr>
            <p:cNvPr id="85" name="TextBox 84">
              <a:extLst>
                <a:ext uri="{FF2B5EF4-FFF2-40B4-BE49-F238E27FC236}">
                  <a16:creationId xmlns:a16="http://schemas.microsoft.com/office/drawing/2014/main" id="{E7AC235E-DD29-4F5E-88D5-D818DCDCF489}"/>
                </a:ext>
              </a:extLst>
            </p:cNvPr>
            <p:cNvSpPr txBox="1"/>
            <p:nvPr/>
          </p:nvSpPr>
          <p:spPr>
            <a:xfrm>
              <a:off x="8046972" y="1460104"/>
              <a:ext cx="1756293"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da aplicação</a:t>
              </a:r>
            </a:p>
          </p:txBody>
        </p:sp>
        <p:grpSp>
          <p:nvGrpSpPr>
            <p:cNvPr id="86" name="Group 85">
              <a:extLst>
                <a:ext uri="{FF2B5EF4-FFF2-40B4-BE49-F238E27FC236}">
                  <a16:creationId xmlns:a16="http://schemas.microsoft.com/office/drawing/2014/main" id="{8BE94D45-A233-406B-A96D-719286753C2C}"/>
                </a:ext>
                <a:ext uri="{C183D7F6-B498-43B3-948B-1728B52AA6E4}">
                  <adec:decorative xmlns:adec="http://schemas.microsoft.com/office/drawing/2017/decorative" xmlns="" val="1"/>
                </a:ext>
              </a:extLst>
            </p:cNvPr>
            <p:cNvGrpSpPr/>
            <p:nvPr/>
          </p:nvGrpSpPr>
          <p:grpSpPr>
            <a:xfrm>
              <a:off x="8523401" y="2190862"/>
              <a:ext cx="803434" cy="2743200"/>
              <a:chOff x="8882754" y="2031372"/>
              <a:chExt cx="803434" cy="2743200"/>
            </a:xfrm>
          </p:grpSpPr>
          <p:sp>
            <p:nvSpPr>
              <p:cNvPr id="87" name="Rounded Rectangle 26">
                <a:extLst>
                  <a:ext uri="{FF2B5EF4-FFF2-40B4-BE49-F238E27FC236}">
                    <a16:creationId xmlns:a16="http://schemas.microsoft.com/office/drawing/2014/main" id="{80F5F4EA-FF00-4ED2-9235-55C3A0F16E90}"/>
                  </a:ext>
                </a:extLst>
              </p:cNvPr>
              <p:cNvSpPr/>
              <p:nvPr/>
            </p:nvSpPr>
            <p:spPr>
              <a:xfrm>
                <a:off x="8882754" y="203137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8" name="Group 87">
                <a:extLst>
                  <a:ext uri="{FF2B5EF4-FFF2-40B4-BE49-F238E27FC236}">
                    <a16:creationId xmlns:a16="http://schemas.microsoft.com/office/drawing/2014/main" id="{393CC727-6853-4112-96B7-A0483554FF25}"/>
                  </a:ext>
                </a:extLst>
              </p:cNvPr>
              <p:cNvGrpSpPr/>
              <p:nvPr/>
            </p:nvGrpSpPr>
            <p:grpSpPr>
              <a:xfrm>
                <a:off x="9010151" y="2477008"/>
                <a:ext cx="548640" cy="1851928"/>
                <a:chOff x="4238066" y="2784674"/>
                <a:chExt cx="548640" cy="1851928"/>
              </a:xfrm>
            </p:grpSpPr>
            <p:pic>
              <p:nvPicPr>
                <p:cNvPr id="89" name="Graphic 88">
                  <a:extLst>
                    <a:ext uri="{FF2B5EF4-FFF2-40B4-BE49-F238E27FC236}">
                      <a16:creationId xmlns:a16="http://schemas.microsoft.com/office/drawing/2014/main" id="{2C2A2FF2-6BE7-4CFB-8CA4-ABBF0FDE9DB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38066" y="2784674"/>
                  <a:ext cx="548640" cy="548640"/>
                </a:xfrm>
                <a:prstGeom prst="rect">
                  <a:avLst/>
                </a:prstGeom>
              </p:spPr>
            </p:pic>
            <p:pic>
              <p:nvPicPr>
                <p:cNvPr id="90" name="Graphic 89">
                  <a:extLst>
                    <a:ext uri="{FF2B5EF4-FFF2-40B4-BE49-F238E27FC236}">
                      <a16:creationId xmlns:a16="http://schemas.microsoft.com/office/drawing/2014/main" id="{2B4E8820-7C81-4F4B-BEA6-01158087D45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38066" y="3436318"/>
                  <a:ext cx="548640" cy="548640"/>
                </a:xfrm>
                <a:prstGeom prst="rect">
                  <a:avLst/>
                </a:prstGeom>
              </p:spPr>
            </p:pic>
            <p:pic>
              <p:nvPicPr>
                <p:cNvPr id="91" name="Graphic 90">
                  <a:extLst>
                    <a:ext uri="{FF2B5EF4-FFF2-40B4-BE49-F238E27FC236}">
                      <a16:creationId xmlns:a16="http://schemas.microsoft.com/office/drawing/2014/main" id="{2CB0F241-5DBA-42AE-90BA-7CBBC4512F4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38066" y="4087962"/>
                  <a:ext cx="548640" cy="548640"/>
                </a:xfrm>
                <a:prstGeom prst="rect">
                  <a:avLst/>
                </a:prstGeom>
              </p:spPr>
            </p:pic>
          </p:grpSp>
        </p:grpSp>
        <p:grpSp>
          <p:nvGrpSpPr>
            <p:cNvPr id="92" name="Group 91">
              <a:extLst>
                <a:ext uri="{FF2B5EF4-FFF2-40B4-BE49-F238E27FC236}">
                  <a16:creationId xmlns:a16="http://schemas.microsoft.com/office/drawing/2014/main" id="{3CF7EB5E-28FF-4E60-AE1F-4D07A40D7ACF}"/>
                </a:ext>
                <a:ext uri="{C183D7F6-B498-43B3-948B-1728B52AA6E4}">
                  <adec:decorative xmlns:adec="http://schemas.microsoft.com/office/drawing/2017/decorative" xmlns="" val="1"/>
                </a:ext>
              </a:extLst>
            </p:cNvPr>
            <p:cNvGrpSpPr/>
            <p:nvPr/>
          </p:nvGrpSpPr>
          <p:grpSpPr>
            <a:xfrm>
              <a:off x="10123132" y="2185461"/>
              <a:ext cx="1756293" cy="1732601"/>
              <a:chOff x="10133587" y="2185461"/>
              <a:chExt cx="1756293" cy="1732601"/>
            </a:xfrm>
          </p:grpSpPr>
          <p:sp>
            <p:nvSpPr>
              <p:cNvPr id="93" name="TextBox 92">
                <a:extLst>
                  <a:ext uri="{FF2B5EF4-FFF2-40B4-BE49-F238E27FC236}">
                    <a16:creationId xmlns:a16="http://schemas.microsoft.com/office/drawing/2014/main" id="{D17162E3-B0F8-4C0D-9A72-8053F7DE0B79}"/>
                  </a:ext>
                </a:extLst>
              </p:cNvPr>
              <p:cNvSpPr txBox="1"/>
              <p:nvPr/>
            </p:nvSpPr>
            <p:spPr>
              <a:xfrm>
                <a:off x="10133587" y="2185461"/>
                <a:ext cx="1756293"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do banco de dados</a:t>
                </a:r>
              </a:p>
            </p:txBody>
          </p:sp>
          <p:pic>
            <p:nvPicPr>
              <p:cNvPr id="94" name="Graphic 93">
                <a:extLst>
                  <a:ext uri="{FF2B5EF4-FFF2-40B4-BE49-F238E27FC236}">
                    <a16:creationId xmlns:a16="http://schemas.microsoft.com/office/drawing/2014/main" id="{E8562BD6-67E4-4E64-B753-6526111AD76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656134" y="3206862"/>
                <a:ext cx="711200" cy="711200"/>
              </a:xfrm>
              <a:prstGeom prst="rect">
                <a:avLst/>
              </a:prstGeom>
            </p:spPr>
          </p:pic>
        </p:grpSp>
        <p:sp>
          <p:nvSpPr>
            <p:cNvPr id="95" name="TextBox 94">
              <a:extLst>
                <a:ext uri="{FF2B5EF4-FFF2-40B4-BE49-F238E27FC236}">
                  <a16:creationId xmlns:a16="http://schemas.microsoft.com/office/drawing/2014/main" id="{38B51EEF-C0BE-4813-9083-63D7D8E9C149}"/>
                </a:ext>
              </a:extLst>
            </p:cNvPr>
            <p:cNvSpPr txBox="1"/>
            <p:nvPr/>
          </p:nvSpPr>
          <p:spPr>
            <a:xfrm>
              <a:off x="4403484" y="1460104"/>
              <a:ext cx="1756293"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da Web</a:t>
              </a:r>
            </a:p>
          </p:txBody>
        </p:sp>
        <p:grpSp>
          <p:nvGrpSpPr>
            <p:cNvPr id="96" name="Group 95">
              <a:extLst>
                <a:ext uri="{FF2B5EF4-FFF2-40B4-BE49-F238E27FC236}">
                  <a16:creationId xmlns:a16="http://schemas.microsoft.com/office/drawing/2014/main" id="{80A57B0F-F131-46F7-96F8-42D9715EAFEE}"/>
                </a:ext>
                <a:ext uri="{C183D7F6-B498-43B3-948B-1728B52AA6E4}">
                  <adec:decorative xmlns:adec="http://schemas.microsoft.com/office/drawing/2017/decorative" xmlns="" val="1"/>
                </a:ext>
              </a:extLst>
            </p:cNvPr>
            <p:cNvGrpSpPr/>
            <p:nvPr/>
          </p:nvGrpSpPr>
          <p:grpSpPr>
            <a:xfrm>
              <a:off x="4879913" y="2190862"/>
              <a:ext cx="803434" cy="2743200"/>
              <a:chOff x="4355514" y="2350352"/>
              <a:chExt cx="803434" cy="2743200"/>
            </a:xfrm>
          </p:grpSpPr>
          <p:sp>
            <p:nvSpPr>
              <p:cNvPr id="97" name="Rounded Rectangle 20">
                <a:extLst>
                  <a:ext uri="{FF2B5EF4-FFF2-40B4-BE49-F238E27FC236}">
                    <a16:creationId xmlns:a16="http://schemas.microsoft.com/office/drawing/2014/main" id="{CA43866C-A6B0-408F-B12B-25E51E225A5E}"/>
                  </a:ext>
                </a:extLst>
              </p:cNvPr>
              <p:cNvSpPr/>
              <p:nvPr/>
            </p:nvSpPr>
            <p:spPr>
              <a:xfrm>
                <a:off x="4355514" y="235035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98" name="Group 97">
                <a:extLst>
                  <a:ext uri="{FF2B5EF4-FFF2-40B4-BE49-F238E27FC236}">
                    <a16:creationId xmlns:a16="http://schemas.microsoft.com/office/drawing/2014/main" id="{ECF748BF-9AAF-4D61-B410-6EC51D1D1D10}"/>
                  </a:ext>
                </a:extLst>
              </p:cNvPr>
              <p:cNvGrpSpPr/>
              <p:nvPr/>
            </p:nvGrpSpPr>
            <p:grpSpPr>
              <a:xfrm>
                <a:off x="4482911" y="2470167"/>
                <a:ext cx="548640" cy="2503571"/>
                <a:chOff x="4482908" y="2412295"/>
                <a:chExt cx="548640" cy="2503571"/>
              </a:xfrm>
            </p:grpSpPr>
            <p:pic>
              <p:nvPicPr>
                <p:cNvPr id="99" name="Graphic 98">
                  <a:extLst>
                    <a:ext uri="{FF2B5EF4-FFF2-40B4-BE49-F238E27FC236}">
                      <a16:creationId xmlns:a16="http://schemas.microsoft.com/office/drawing/2014/main" id="{218D7622-8D9B-4315-BFE8-72DEF99F64E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2412295"/>
                  <a:ext cx="548640" cy="548640"/>
                </a:xfrm>
                <a:prstGeom prst="rect">
                  <a:avLst/>
                </a:prstGeom>
              </p:spPr>
            </p:pic>
            <p:pic>
              <p:nvPicPr>
                <p:cNvPr id="100" name="Graphic 99">
                  <a:extLst>
                    <a:ext uri="{FF2B5EF4-FFF2-40B4-BE49-F238E27FC236}">
                      <a16:creationId xmlns:a16="http://schemas.microsoft.com/office/drawing/2014/main" id="{1F402E3E-3367-41D3-8FC2-653D24D5303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3063939"/>
                  <a:ext cx="548640" cy="548640"/>
                </a:xfrm>
                <a:prstGeom prst="rect">
                  <a:avLst/>
                </a:prstGeom>
              </p:spPr>
            </p:pic>
            <p:pic>
              <p:nvPicPr>
                <p:cNvPr id="101" name="Graphic 100">
                  <a:extLst>
                    <a:ext uri="{FF2B5EF4-FFF2-40B4-BE49-F238E27FC236}">
                      <a16:creationId xmlns:a16="http://schemas.microsoft.com/office/drawing/2014/main" id="{7099AEBC-39E2-447A-AE8C-0B5728FB29C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3715583"/>
                  <a:ext cx="548640" cy="548640"/>
                </a:xfrm>
                <a:prstGeom prst="rect">
                  <a:avLst/>
                </a:prstGeom>
              </p:spPr>
            </p:pic>
            <p:pic>
              <p:nvPicPr>
                <p:cNvPr id="102" name="Graphic 101">
                  <a:extLst>
                    <a:ext uri="{FF2B5EF4-FFF2-40B4-BE49-F238E27FC236}">
                      <a16:creationId xmlns:a16="http://schemas.microsoft.com/office/drawing/2014/main" id="{BDF2FFE7-7A4F-4138-A1CC-7B8A597E325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4367226"/>
                  <a:ext cx="548640" cy="548640"/>
                </a:xfrm>
                <a:prstGeom prst="rect">
                  <a:avLst/>
                </a:prstGeom>
              </p:spPr>
            </p:pic>
          </p:grpSp>
        </p:grpSp>
        <p:cxnSp>
          <p:nvCxnSpPr>
            <p:cNvPr id="103" name="Straight Arrow Connector 102">
              <a:extLst>
                <a:ext uri="{FF2B5EF4-FFF2-40B4-BE49-F238E27FC236}">
                  <a16:creationId xmlns:a16="http://schemas.microsoft.com/office/drawing/2014/main" id="{AA7C068C-3836-4E73-8D26-13793AC47920}"/>
                </a:ext>
                <a:ext uri="{C183D7F6-B498-43B3-948B-1728B52AA6E4}">
                  <adec:decorative xmlns:adec="http://schemas.microsoft.com/office/drawing/2017/decorative" xmlns="" val="1"/>
                </a:ext>
              </a:extLst>
            </p:cNvPr>
            <p:cNvCxnSpPr>
              <a:cxnSpLocks/>
              <a:stCxn id="74" idx="3"/>
              <a:endCxn id="102" idx="1"/>
            </p:cNvCxnSpPr>
            <p:nvPr/>
          </p:nvCxnSpPr>
          <p:spPr>
            <a:xfrm>
              <a:off x="3815486" y="3562462"/>
              <a:ext cx="1191824" cy="97746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7D30CE-A36C-4B82-BD88-83D814F62903}"/>
                </a:ext>
                <a:ext uri="{C183D7F6-B498-43B3-948B-1728B52AA6E4}">
                  <adec:decorative xmlns:adec="http://schemas.microsoft.com/office/drawing/2017/decorative" xmlns="" val="1"/>
                </a:ext>
              </a:extLst>
            </p:cNvPr>
            <p:cNvCxnSpPr>
              <a:cxnSpLocks/>
              <a:stCxn id="102" idx="3"/>
            </p:cNvCxnSpPr>
            <p:nvPr/>
          </p:nvCxnSpPr>
          <p:spPr>
            <a:xfrm flipV="1">
              <a:off x="5555950" y="3888284"/>
              <a:ext cx="1191824" cy="65164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C0C625E-AE3E-4A11-B33F-84F7EE87C9B2}"/>
                </a:ext>
                <a:ext uri="{C183D7F6-B498-43B3-948B-1728B52AA6E4}">
                  <adec:decorative xmlns:adec="http://schemas.microsoft.com/office/drawing/2017/decorative" xmlns="" val="1"/>
                </a:ext>
              </a:extLst>
            </p:cNvPr>
            <p:cNvCxnSpPr>
              <a:cxnSpLocks/>
              <a:stCxn id="91" idx="3"/>
            </p:cNvCxnSpPr>
            <p:nvPr/>
          </p:nvCxnSpPr>
          <p:spPr>
            <a:xfrm flipV="1">
              <a:off x="9199438" y="3747228"/>
              <a:ext cx="1446241" cy="46687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75061A1-BF4B-4120-81EA-D571CF5E2089}"/>
                </a:ext>
                <a:ext uri="{C183D7F6-B498-43B3-948B-1728B52AA6E4}">
                  <adec:decorative xmlns:adec="http://schemas.microsoft.com/office/drawing/2017/decorative" xmlns="" val="1"/>
                </a:ext>
              </a:extLst>
            </p:cNvPr>
            <p:cNvCxnSpPr>
              <a:cxnSpLocks/>
              <a:stCxn id="89" idx="3"/>
            </p:cNvCxnSpPr>
            <p:nvPr/>
          </p:nvCxnSpPr>
          <p:spPr>
            <a:xfrm>
              <a:off x="9199438" y="2910818"/>
              <a:ext cx="1446241" cy="48873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5A1D14E-3A55-4012-AE5D-1614198DAE43}"/>
                </a:ext>
                <a:ext uri="{C183D7F6-B498-43B3-948B-1728B52AA6E4}">
                  <adec:decorative xmlns:adec="http://schemas.microsoft.com/office/drawing/2017/decorative" xmlns="" val="1"/>
                </a:ext>
              </a:extLst>
            </p:cNvPr>
            <p:cNvCxnSpPr>
              <a:cxnSpLocks/>
              <a:stCxn id="70" idx="3"/>
              <a:endCxn id="89" idx="1"/>
            </p:cNvCxnSpPr>
            <p:nvPr/>
          </p:nvCxnSpPr>
          <p:spPr>
            <a:xfrm flipV="1">
              <a:off x="7458974" y="2910818"/>
              <a:ext cx="1191824" cy="6516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50644BC-FF59-4E47-B018-2839840277B5}"/>
                </a:ext>
                <a:ext uri="{C183D7F6-B498-43B3-948B-1728B52AA6E4}">
                  <adec:decorative xmlns:adec="http://schemas.microsoft.com/office/drawing/2017/decorative" xmlns="" val="1"/>
                </a:ext>
              </a:extLst>
            </p:cNvPr>
            <p:cNvCxnSpPr>
              <a:cxnSpLocks/>
              <a:stCxn id="70" idx="3"/>
              <a:endCxn id="90" idx="1"/>
            </p:cNvCxnSpPr>
            <p:nvPr/>
          </p:nvCxnSpPr>
          <p:spPr>
            <a:xfrm>
              <a:off x="7458974" y="3562462"/>
              <a:ext cx="11918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1A6A264-4B1A-408C-95FE-43C9BC071FE7}"/>
                </a:ext>
                <a:ext uri="{C183D7F6-B498-43B3-948B-1728B52AA6E4}">
                  <adec:decorative xmlns:adec="http://schemas.microsoft.com/office/drawing/2017/decorative" xmlns="" val="1"/>
                </a:ext>
              </a:extLst>
            </p:cNvPr>
            <p:cNvCxnSpPr>
              <a:cxnSpLocks/>
              <a:stCxn id="70" idx="3"/>
              <a:endCxn id="91" idx="1"/>
            </p:cNvCxnSpPr>
            <p:nvPr/>
          </p:nvCxnSpPr>
          <p:spPr>
            <a:xfrm>
              <a:off x="7458974" y="3562462"/>
              <a:ext cx="1191824" cy="6516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E3C35141-9318-4945-A3EB-A2D835EDC3A5}"/>
                </a:ext>
                <a:ext uri="{C183D7F6-B498-43B3-948B-1728B52AA6E4}">
                  <adec:decorative xmlns:adec="http://schemas.microsoft.com/office/drawing/2017/decorative" xmlns="" val="1"/>
                </a:ext>
              </a:extLst>
            </p:cNvPr>
            <p:cNvCxnSpPr>
              <a:cxnSpLocks/>
              <a:stCxn id="84" idx="3"/>
              <a:endCxn id="74" idx="1"/>
            </p:cNvCxnSpPr>
            <p:nvPr/>
          </p:nvCxnSpPr>
          <p:spPr>
            <a:xfrm>
              <a:off x="1770031" y="3562462"/>
              <a:ext cx="133425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773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a:t>Os sistemas com alto acoplamento têm correntes de componentes bem integrados e impedem o dimensionamento</a:t>
            </a:r>
          </a:p>
          <a:p>
            <a:pPr rtl="0"/>
            <a:r>
              <a:rPr lang="pt-BR" sz="2400"/>
              <a:t>Você pode implementar o baixo acoplamento no sistema usando soluções gerenciadas (como Elastic Load Balancing) como intermediários entre camadas</a:t>
            </a:r>
          </a:p>
        </p:txBody>
      </p:sp>
    </p:spTree>
    <p:custDataLst>
      <p:tags r:id="rId1"/>
    </p:custDataLst>
    <p:extLst>
      <p:ext uri="{BB962C8B-B14F-4D97-AF65-F5344CB8AC3E}">
        <p14:creationId xmlns:p14="http://schemas.microsoft.com/office/powerpoint/2010/main" val="3824955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12: Criar arquiteturas desacopladas</a:t>
            </a:r>
          </a:p>
        </p:txBody>
      </p:sp>
      <p:sp>
        <p:nvSpPr>
          <p:cNvPr id="2" name="Title 1"/>
          <p:cNvSpPr>
            <a:spLocks noGrp="1"/>
          </p:cNvSpPr>
          <p:nvPr>
            <p:ph type="title"/>
          </p:nvPr>
        </p:nvSpPr>
        <p:spPr/>
        <p:txBody>
          <a:bodyPr rtlCol="0">
            <a:noAutofit/>
          </a:bodyPr>
          <a:lstStyle/>
          <a:p>
            <a:pPr rtl="0"/>
            <a:r>
              <a:rPr lang="pt-BR" sz="4000"/>
              <a:t>Seção 3: Desacoplar com o Amazon SQS</a:t>
            </a:r>
          </a:p>
        </p:txBody>
      </p:sp>
    </p:spTree>
    <p:custDataLst>
      <p:tags r:id="rId1"/>
    </p:custDataLst>
    <p:extLst>
      <p:ext uri="{BB962C8B-B14F-4D97-AF65-F5344CB8AC3E}">
        <p14:creationId xmlns:p14="http://schemas.microsoft.com/office/powerpoint/2010/main" val="28616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Filas de mensagens para arquiteturas de desacoplamento</a:t>
            </a:r>
          </a:p>
        </p:txBody>
      </p:sp>
      <p:sp>
        <p:nvSpPr>
          <p:cNvPr id="8" name="TextBox 7"/>
          <p:cNvSpPr txBox="1"/>
          <p:nvPr/>
        </p:nvSpPr>
        <p:spPr>
          <a:xfrm>
            <a:off x="244931" y="1557788"/>
            <a:ext cx="437858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i="0" u="none" strike="noStrike" kern="1200" cap="none" spc="0" normalizeH="0" noProof="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t>Produtor = componente da aplicação que produz mensagens e as adiciona à fila</a:t>
            </a:r>
          </a:p>
        </p:txBody>
      </p:sp>
      <p:sp>
        <p:nvSpPr>
          <p:cNvPr id="9" name="TextBox 8"/>
          <p:cNvSpPr txBox="1"/>
          <p:nvPr/>
        </p:nvSpPr>
        <p:spPr>
          <a:xfrm>
            <a:off x="7519085" y="1557788"/>
            <a:ext cx="449690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i="0" u="none" strike="noStrike" kern="1200" cap="none" spc="0" normalizeH="0" noProof="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t>Consumidor = componente da aplicação que pesquisa mensagens na fila e as processa</a:t>
            </a:r>
          </a:p>
        </p:txBody>
      </p:sp>
      <p:sp>
        <p:nvSpPr>
          <p:cNvPr id="13" name="TextBox 12">
            <a:extLst>
              <a:ext uri="{FF2B5EF4-FFF2-40B4-BE49-F238E27FC236}">
                <a16:creationId xmlns:a16="http://schemas.microsoft.com/office/drawing/2014/main" id="{617426FA-9FC4-40B9-A80F-67E1BC0BC464}"/>
              </a:ext>
            </a:extLst>
          </p:cNvPr>
          <p:cNvSpPr txBox="1"/>
          <p:nvPr/>
        </p:nvSpPr>
        <p:spPr>
          <a:xfrm>
            <a:off x="4182113" y="4759823"/>
            <a:ext cx="5271259" cy="923330"/>
          </a:xfrm>
          <a:prstGeom prst="rect">
            <a:avLst/>
          </a:prstGeom>
          <a:noFill/>
          <a:ln>
            <a:solidFill>
              <a:schemeClr val="accent3"/>
            </a:solidFill>
          </a:ln>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Uma </a:t>
            </a:r>
            <a:r>
              <a:rPr lang="pt-BR">
                <a:latin typeface="Amazon Ember" panose="020B0603020204020204" pitchFamily="34" charset="0"/>
                <a:ea typeface="Amazon Ember" panose="020B0603020204020204" pitchFamily="34" charset="0"/>
                <a:cs typeface="Amazon Ember" panose="020B0603020204020204" pitchFamily="34" charset="0"/>
              </a:rPr>
              <a:t>mensagem</a:t>
            </a:r>
            <a:r>
              <a:rPr lang="pt-BR">
                <a:latin typeface="Amazon Ember Light" panose="020B0403020204020204" pitchFamily="34" charset="0"/>
                <a:ea typeface="Amazon Ember Light" panose="020B0403020204020204" pitchFamily="34" charset="0"/>
                <a:cs typeface="Amazon Ember Light" panose="020B0403020204020204" pitchFamily="34" charset="0"/>
              </a:rPr>
              <a:t> serve para a comunicação entre componentes de software, e não entre pessoas (ou seja, não é um e-mail ou mensagem de texto).</a:t>
            </a:r>
          </a:p>
        </p:txBody>
      </p:sp>
      <p:sp>
        <p:nvSpPr>
          <p:cNvPr id="17" name="TextBox 16">
            <a:extLst>
              <a:ext uri="{C183D7F6-B498-43B3-948B-1728B52AA6E4}">
                <adec:decorative xmlns:adec="http://schemas.microsoft.com/office/drawing/2017/decorative" xmlns="" val="1"/>
              </a:ext>
            </a:extLst>
          </p:cNvPr>
          <p:cNvSpPr txBox="1"/>
          <p:nvPr/>
        </p:nvSpPr>
        <p:spPr>
          <a:xfrm>
            <a:off x="4781377" y="5834141"/>
            <a:ext cx="262924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b="0" i="1"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Mecanismo pull</a:t>
            </a:r>
          </a:p>
        </p:txBody>
      </p:sp>
      <p:grpSp>
        <p:nvGrpSpPr>
          <p:cNvPr id="11" name="Group 10">
            <a:extLst>
              <a:ext uri="{FF2B5EF4-FFF2-40B4-BE49-F238E27FC236}">
                <a16:creationId xmlns:a16="http://schemas.microsoft.com/office/drawing/2014/main" id="{390C521F-73A5-4E4A-AB40-71940DFD6032}"/>
              </a:ext>
              <a:ext uri="{C183D7F6-B498-43B3-948B-1728B52AA6E4}">
                <adec:decorative xmlns:adec="http://schemas.microsoft.com/office/drawing/2017/decorative" xmlns="" val="1"/>
              </a:ext>
            </a:extLst>
          </p:cNvPr>
          <p:cNvGrpSpPr/>
          <p:nvPr/>
        </p:nvGrpSpPr>
        <p:grpSpPr>
          <a:xfrm>
            <a:off x="331482" y="2525173"/>
            <a:ext cx="11529036" cy="2294278"/>
            <a:chOff x="290501" y="2541798"/>
            <a:chExt cx="11529036" cy="2294278"/>
          </a:xfrm>
        </p:grpSpPr>
        <p:grpSp>
          <p:nvGrpSpPr>
            <p:cNvPr id="6" name="Group 5">
              <a:extLst>
                <a:ext uri="{FF2B5EF4-FFF2-40B4-BE49-F238E27FC236}">
                  <a16:creationId xmlns:a16="http://schemas.microsoft.com/office/drawing/2014/main" id="{28C5EB58-4F73-4314-A612-81710B044707}"/>
                </a:ext>
                <a:ext uri="{C183D7F6-B498-43B3-948B-1728B52AA6E4}">
                  <adec:decorative xmlns:adec="http://schemas.microsoft.com/office/drawing/2017/decorative" xmlns="" val="1"/>
                </a:ext>
              </a:extLst>
            </p:cNvPr>
            <p:cNvGrpSpPr/>
            <p:nvPr/>
          </p:nvGrpSpPr>
          <p:grpSpPr>
            <a:xfrm>
              <a:off x="290501" y="2541798"/>
              <a:ext cx="11529036" cy="2294278"/>
              <a:chOff x="290501" y="2541798"/>
              <a:chExt cx="11529036" cy="2294278"/>
            </a:xfrm>
          </p:grpSpPr>
          <p:pic>
            <p:nvPicPr>
              <p:cNvPr id="7" name="Picture 6">
                <a:extLs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01" y="2541798"/>
                <a:ext cx="11529036" cy="2294278"/>
              </a:xfrm>
              <a:prstGeom prst="rect">
                <a:avLst/>
              </a:prstGeom>
              <a:noFill/>
            </p:spPr>
          </p:pic>
          <p:sp>
            <p:nvSpPr>
              <p:cNvPr id="2" name="TextBox 1"/>
              <p:cNvSpPr txBox="1"/>
              <p:nvPr/>
            </p:nvSpPr>
            <p:spPr>
              <a:xfrm>
                <a:off x="770964" y="4101210"/>
                <a:ext cx="1095172"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Produtor</a:t>
                </a:r>
              </a:p>
            </p:txBody>
          </p:sp>
          <p:sp>
            <p:nvSpPr>
              <p:cNvPr id="10" name="TextBox 9"/>
              <p:cNvSpPr txBox="1"/>
              <p:nvPr/>
            </p:nvSpPr>
            <p:spPr>
              <a:xfrm>
                <a:off x="10139081" y="4068944"/>
                <a:ext cx="1213794"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Consumidor</a:t>
                </a:r>
              </a:p>
            </p:txBody>
          </p:sp>
        </p:grpSp>
        <p:sp>
          <p:nvSpPr>
            <p:cNvPr id="12" name="TextBox 11">
              <a:extLst>
                <a:ext uri="{C183D7F6-B498-43B3-948B-1728B52AA6E4}">
                  <adec:decorative xmlns:adec="http://schemas.microsoft.com/office/drawing/2017/decorative" xmlns="" val="1"/>
                </a:ext>
              </a:extLst>
            </p:cNvPr>
            <p:cNvSpPr txBox="1"/>
            <p:nvPr/>
          </p:nvSpPr>
          <p:spPr>
            <a:xfrm>
              <a:off x="5807877" y="2745761"/>
              <a:ext cx="859531"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Fila</a:t>
              </a:r>
            </a:p>
          </p:txBody>
        </p:sp>
        <p:cxnSp>
          <p:nvCxnSpPr>
            <p:cNvPr id="16" name="Straight Connector 15">
              <a:extLst>
                <a:ext uri="{C183D7F6-B498-43B3-948B-1728B52AA6E4}">
                  <adec:decorative xmlns:adec="http://schemas.microsoft.com/office/drawing/2017/decorative" xmlns="" val="1"/>
                </a:ext>
              </a:extLst>
            </p:cNvPr>
            <p:cNvCxnSpPr>
              <a:cxnSpLocks/>
            </p:cNvCxnSpPr>
            <p:nvPr/>
          </p:nvCxnSpPr>
          <p:spPr>
            <a:xfrm>
              <a:off x="3193676" y="3995705"/>
              <a:ext cx="1112317" cy="780743"/>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6794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578B-3AF7-434A-AE00-98598E10244E}"/>
              </a:ext>
            </a:extLst>
          </p:cNvPr>
          <p:cNvSpPr>
            <a:spLocks noGrp="1"/>
          </p:cNvSpPr>
          <p:nvPr>
            <p:ph type="title"/>
          </p:nvPr>
        </p:nvSpPr>
        <p:spPr/>
        <p:txBody>
          <a:bodyPr rtlCol="0"/>
          <a:lstStyle/>
          <a:p>
            <a:pPr rtl="0"/>
            <a:r>
              <a:rPr lang="pt-BR"/>
              <a:t>Amazon SQS</a:t>
            </a:r>
          </a:p>
        </p:txBody>
      </p:sp>
      <p:grpSp>
        <p:nvGrpSpPr>
          <p:cNvPr id="5" name="Group 4">
            <a:extLst>
              <a:ext uri="{FF2B5EF4-FFF2-40B4-BE49-F238E27FC236}">
                <a16:creationId xmlns:a16="http://schemas.microsoft.com/office/drawing/2014/main" id="{3E8048F9-B1DA-4B55-BAA4-817AFA786ABA}"/>
              </a:ext>
              <a:ext uri="{C183D7F6-B498-43B3-948B-1728B52AA6E4}">
                <adec:decorative xmlns:adec="http://schemas.microsoft.com/office/drawing/2017/decorative" xmlns="" val="1"/>
              </a:ext>
            </a:extLst>
          </p:cNvPr>
          <p:cNvGrpSpPr/>
          <p:nvPr/>
        </p:nvGrpSpPr>
        <p:grpSpPr>
          <a:xfrm>
            <a:off x="764011" y="1863616"/>
            <a:ext cx="2885749" cy="4045058"/>
            <a:chOff x="764011" y="1863616"/>
            <a:chExt cx="2885749" cy="4045058"/>
          </a:xfrm>
        </p:grpSpPr>
        <p:sp>
          <p:nvSpPr>
            <p:cNvPr id="17" name="Rectangle 16">
              <a:extLst>
                <a:ext uri="{FF2B5EF4-FFF2-40B4-BE49-F238E27FC236}">
                  <a16:creationId xmlns:a16="http://schemas.microsoft.com/office/drawing/2014/main" id="{D4B0E98A-21DA-D64D-BE5B-37AE48CBD84B}"/>
                </a:ext>
              </a:extLst>
            </p:cNvPr>
            <p:cNvSpPr/>
            <p:nvPr/>
          </p:nvSpPr>
          <p:spPr>
            <a:xfrm>
              <a:off x="764011" y="1863616"/>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22" name="Graphic 21">
              <a:extLst>
                <a:ext uri="{FF2B5EF4-FFF2-40B4-BE49-F238E27FC236}">
                  <a16:creationId xmlns:a16="http://schemas.microsoft.com/office/drawing/2014/main" id="{B0C6244F-8C22-4249-B8C1-B1174C334AD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45332" y="3107321"/>
              <a:ext cx="914400" cy="914400"/>
            </a:xfrm>
            <a:prstGeom prst="rect">
              <a:avLst/>
            </a:prstGeom>
          </p:spPr>
        </p:pic>
        <p:sp>
          <p:nvSpPr>
            <p:cNvPr id="11" name="TextBox 10">
              <a:extLst>
                <a:ext uri="{FF2B5EF4-FFF2-40B4-BE49-F238E27FC236}">
                  <a16:creationId xmlns:a16="http://schemas.microsoft.com/office/drawing/2014/main" id="{91772AC4-955E-48C9-8057-B298E8A8D5B2}"/>
                </a:ext>
              </a:extLst>
            </p:cNvPr>
            <p:cNvSpPr txBox="1"/>
            <p:nvPr/>
          </p:nvSpPr>
          <p:spPr>
            <a:xfrm>
              <a:off x="1108072" y="4031294"/>
              <a:ext cx="2188920" cy="1015663"/>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Amazon Simple Queue Service (Amazon SQS)</a:t>
              </a:r>
            </a:p>
          </p:txBody>
        </p:sp>
      </p:grpSp>
      <p:sp>
        <p:nvSpPr>
          <p:cNvPr id="14" name="Content Placeholder 13">
            <a:extLst>
              <a:ext uri="{FF2B5EF4-FFF2-40B4-BE49-F238E27FC236}">
                <a16:creationId xmlns:a16="http://schemas.microsoft.com/office/drawing/2014/main" id="{C782BDC4-A159-481C-BF6D-8F29B778C5D0}"/>
              </a:ext>
            </a:extLst>
          </p:cNvPr>
          <p:cNvSpPr>
            <a:spLocks noGrp="1"/>
          </p:cNvSpPr>
          <p:nvPr>
            <p:ph idx="13"/>
          </p:nvPr>
        </p:nvSpPr>
        <p:spPr>
          <a:xfrm>
            <a:off x="4051779" y="1863616"/>
            <a:ext cx="7699221" cy="4045058"/>
          </a:xfrm>
        </p:spPr>
        <p:txBody>
          <a:bodyPr rtlCol="0"/>
          <a:lstStyle/>
          <a:p>
            <a:pPr rtl="0"/>
            <a:r>
              <a:rPr lang="pt-BR"/>
              <a:t>Serviço de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enfileiramento de mensagens</a:t>
            </a:r>
            <a:r>
              <a:rPr lang="pt-BR"/>
              <a:t> totalmente gerenciado</a:t>
            </a:r>
          </a:p>
          <a:p>
            <a:pPr rtl="0"/>
            <a:r>
              <a:rPr lang="pt-BR"/>
              <a:t>Usa um mecanismo de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tração</a:t>
            </a:r>
          </a:p>
          <a:p>
            <a:pPr rtl="0"/>
            <a:r>
              <a:rPr lang="pt-BR"/>
              <a:t>As mensagens são criptografadas e armazenadas até que sejam processadas e excluídas</a:t>
            </a:r>
          </a:p>
          <a:p>
            <a:pPr rtl="0"/>
            <a:r>
              <a:rPr lang="pt-BR"/>
              <a:t>Atua como um buffer entre produtores e consumidores</a:t>
            </a:r>
          </a:p>
          <a:p>
            <a:pPr rtl="0"/>
            <a:endParaRPr lang="en-US" dirty="0"/>
          </a:p>
          <a:p>
            <a:pPr rtl="0"/>
            <a:endParaRPr lang="en-US" dirty="0"/>
          </a:p>
          <a:p>
            <a:pPr rtl="0"/>
            <a:endParaRPr lang="en-US" dirty="0"/>
          </a:p>
        </p:txBody>
      </p:sp>
    </p:spTree>
    <p:custDataLst>
      <p:tags r:id="rId1"/>
    </p:custDataLst>
    <p:extLst>
      <p:ext uri="{BB962C8B-B14F-4D97-AF65-F5344CB8AC3E}">
        <p14:creationId xmlns:p14="http://schemas.microsoft.com/office/powerpoint/2010/main" val="3538064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03EC-B35F-7342-810C-3076B3B9FE87}"/>
              </a:ext>
            </a:extLst>
          </p:cNvPr>
          <p:cNvSpPr>
            <a:spLocks noGrp="1"/>
          </p:cNvSpPr>
          <p:nvPr>
            <p:ph type="title"/>
          </p:nvPr>
        </p:nvSpPr>
        <p:spPr>
          <a:xfrm>
            <a:off x="419100" y="365125"/>
            <a:ext cx="7501407" cy="474119"/>
          </a:xfrm>
        </p:spPr>
        <p:txBody>
          <a:bodyPr rtlCol="0"/>
          <a:lstStyle/>
          <a:p>
            <a:pPr rtl="0"/>
            <a:r>
              <a:rPr lang="pt-BR"/>
              <a:t>Obtenha baixo acoplamento com o Amazon SQS</a:t>
            </a:r>
          </a:p>
        </p:txBody>
      </p:sp>
      <p:sp>
        <p:nvSpPr>
          <p:cNvPr id="5" name="TextBox 4">
            <a:extLst>
              <a:ext uri="{FF2B5EF4-FFF2-40B4-BE49-F238E27FC236}">
                <a16:creationId xmlns:a16="http://schemas.microsoft.com/office/drawing/2014/main" id="{A85BB86A-A2E0-314D-B3CC-237949B91D21}"/>
              </a:ext>
            </a:extLst>
          </p:cNvPr>
          <p:cNvSpPr txBox="1"/>
          <p:nvPr/>
        </p:nvSpPr>
        <p:spPr>
          <a:xfrm>
            <a:off x="3145845" y="1520243"/>
            <a:ext cx="6134808" cy="523220"/>
          </a:xfrm>
          <a:prstGeom prst="rect">
            <a:avLst/>
          </a:prstGeom>
          <a:noFill/>
        </p:spPr>
        <p:txBody>
          <a:bodyPr wrap="square" rtlCol="0">
            <a:spAutoFit/>
          </a:bodyPr>
          <a:lstStyle/>
          <a:p>
            <a:pPr algn="ctr" rtl="0"/>
            <a:r>
              <a:rPr lang="pt-BR" sz="280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Com o Amazon SQS, você pode:</a:t>
            </a:r>
          </a:p>
        </p:txBody>
      </p:sp>
      <p:pic>
        <p:nvPicPr>
          <p:cNvPr id="11" name="Picture 10">
            <a:extLst>
              <a:ext uri="{FF2B5EF4-FFF2-40B4-BE49-F238E27FC236}">
                <a16:creationId xmlns:a16="http://schemas.microsoft.com/office/drawing/2014/main" id="{7D803EBA-972E-F948-9DF3-B47858D3A11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919704" y="2905238"/>
            <a:ext cx="1418847" cy="1418847"/>
          </a:xfrm>
          <a:prstGeom prst="rect">
            <a:avLst/>
          </a:prstGeom>
        </p:spPr>
      </p:pic>
      <p:sp>
        <p:nvSpPr>
          <p:cNvPr id="6" name="TextBox 5">
            <a:extLst>
              <a:ext uri="{FF2B5EF4-FFF2-40B4-BE49-F238E27FC236}">
                <a16:creationId xmlns:a16="http://schemas.microsoft.com/office/drawing/2014/main" id="{EE61C44B-B7D8-1F4F-B38B-58E127432E87}"/>
              </a:ext>
            </a:extLst>
          </p:cNvPr>
          <p:cNvSpPr txBox="1"/>
          <p:nvPr/>
        </p:nvSpPr>
        <p:spPr>
          <a:xfrm>
            <a:off x="1105580" y="4453466"/>
            <a:ext cx="3047094" cy="1323439"/>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Usar o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processamento assíncrono </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para obter as respostas de cada etapa rapidamente</a:t>
            </a:r>
          </a:p>
        </p:txBody>
      </p:sp>
      <p:pic>
        <p:nvPicPr>
          <p:cNvPr id="13" name="Picture 12">
            <a:extLst>
              <a:ext uri="{FF2B5EF4-FFF2-40B4-BE49-F238E27FC236}">
                <a16:creationId xmlns:a16="http://schemas.microsoft.com/office/drawing/2014/main" id="{EA6BA7F1-CA1D-FA4A-84F2-8933F9B257DF}"/>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5647324" y="3163726"/>
            <a:ext cx="1131850" cy="1131850"/>
          </a:xfrm>
          <a:prstGeom prst="rect">
            <a:avLst/>
          </a:prstGeom>
        </p:spPr>
      </p:pic>
      <p:sp>
        <p:nvSpPr>
          <p:cNvPr id="7" name="TextBox 6">
            <a:extLst>
              <a:ext uri="{FF2B5EF4-FFF2-40B4-BE49-F238E27FC236}">
                <a16:creationId xmlns:a16="http://schemas.microsoft.com/office/drawing/2014/main" id="{0210E789-4A3F-1D48-81EC-7982789F8618}"/>
              </a:ext>
            </a:extLst>
          </p:cNvPr>
          <p:cNvSpPr txBox="1"/>
          <p:nvPr/>
        </p:nvSpPr>
        <p:spPr>
          <a:xfrm>
            <a:off x="4689702" y="4453467"/>
            <a:ext cx="3047094" cy="1323439"/>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Lidar com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os requisitos de performance e serviço </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aumentando o número de instâncias de trabalho</a:t>
            </a:r>
          </a:p>
        </p:txBody>
      </p:sp>
      <p:pic>
        <p:nvPicPr>
          <p:cNvPr id="15" name="Picture 14">
            <a:extLst>
              <a:ext uri="{FF2B5EF4-FFF2-40B4-BE49-F238E27FC236}">
                <a16:creationId xmlns:a16="http://schemas.microsoft.com/office/drawing/2014/main" id="{52381C5F-3622-8348-92A9-6FAECBED2C4D}"/>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9280653" y="3126908"/>
            <a:ext cx="1205489" cy="1205489"/>
          </a:xfrm>
          <a:prstGeom prst="rect">
            <a:avLst/>
          </a:prstGeom>
        </p:spPr>
      </p:pic>
      <p:sp>
        <p:nvSpPr>
          <p:cNvPr id="12" name="TextBox 11">
            <a:extLst>
              <a:ext uri="{FF2B5EF4-FFF2-40B4-BE49-F238E27FC236}">
                <a16:creationId xmlns:a16="http://schemas.microsoft.com/office/drawing/2014/main" id="{2825673B-906A-F044-A9E1-D6F77FEA8BB4}"/>
              </a:ext>
            </a:extLst>
          </p:cNvPr>
          <p:cNvSpPr txBox="1"/>
          <p:nvPr/>
        </p:nvSpPr>
        <p:spPr>
          <a:xfrm>
            <a:off x="8273825" y="4453466"/>
            <a:ext cx="3202225" cy="1015663"/>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Recuperar-se facilmente de etapas com falha</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pois as mensagens permanecerão na fila</a:t>
            </a:r>
          </a:p>
        </p:txBody>
      </p:sp>
    </p:spTree>
    <p:custDataLst>
      <p:tags r:id="rId1"/>
    </p:custDataLst>
    <p:extLst>
      <p:ext uri="{BB962C8B-B14F-4D97-AF65-F5344CB8AC3E}">
        <p14:creationId xmlns:p14="http://schemas.microsoft.com/office/powerpoint/2010/main" val="1775742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030D-D562-B547-913F-E25901CABBC7}"/>
              </a:ext>
            </a:extLst>
          </p:cNvPr>
          <p:cNvSpPr>
            <a:spLocks noGrp="1"/>
          </p:cNvSpPr>
          <p:nvPr>
            <p:ph type="title"/>
          </p:nvPr>
        </p:nvSpPr>
        <p:spPr/>
        <p:txBody>
          <a:bodyPr rtlCol="0"/>
          <a:lstStyle/>
          <a:p>
            <a:pPr rtl="0"/>
            <a:r>
              <a:rPr lang="pt-BR"/>
              <a:t>Casos de uso geral do Amazon SQS</a:t>
            </a:r>
          </a:p>
        </p:txBody>
      </p:sp>
      <p:pic>
        <p:nvPicPr>
          <p:cNvPr id="14" name="Picture 13">
            <a:extLst>
              <a:ext uri="{FF2B5EF4-FFF2-40B4-BE49-F238E27FC236}">
                <a16:creationId xmlns:a16="http://schemas.microsoft.com/office/drawing/2014/main" id="{17D905C5-19F0-CF4C-8E57-45EC360AD592}"/>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167887" y="2584966"/>
            <a:ext cx="1261981" cy="1361612"/>
          </a:xfrm>
          <a:prstGeom prst="rect">
            <a:avLst/>
          </a:prstGeom>
        </p:spPr>
      </p:pic>
      <p:sp>
        <p:nvSpPr>
          <p:cNvPr id="5" name="TextBox 4">
            <a:extLst>
              <a:ext uri="{FF2B5EF4-FFF2-40B4-BE49-F238E27FC236}">
                <a16:creationId xmlns:a16="http://schemas.microsoft.com/office/drawing/2014/main" id="{2C3C4C59-1926-FD48-B682-02B7EDE7DF48}"/>
              </a:ext>
            </a:extLst>
          </p:cNvPr>
          <p:cNvSpPr txBox="1"/>
          <p:nvPr/>
        </p:nvSpPr>
        <p:spPr>
          <a:xfrm>
            <a:off x="420580" y="4157787"/>
            <a:ext cx="2756595" cy="523220"/>
          </a:xfrm>
          <a:prstGeom prst="rect">
            <a:avLst/>
          </a:prstGeom>
          <a:noFill/>
        </p:spPr>
        <p:txBody>
          <a:bodyPr wrap="square" rtlCol="0">
            <a:spAutoFit/>
          </a:bodyPr>
          <a:lstStyle/>
          <a:p>
            <a:pPr algn="ctr" rtl="0"/>
            <a:r>
              <a:rPr lang="pt-BR" sz="28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Filas de trabalho</a:t>
            </a:r>
          </a:p>
        </p:txBody>
      </p:sp>
      <p:pic>
        <p:nvPicPr>
          <p:cNvPr id="16" name="Picture 15">
            <a:extLst>
              <a:ext uri="{FF2B5EF4-FFF2-40B4-BE49-F238E27FC236}">
                <a16:creationId xmlns:a16="http://schemas.microsoft.com/office/drawing/2014/main" id="{1BF8BBE7-F96D-7D45-BBF4-025007A7E207}"/>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3837328" y="2398415"/>
            <a:ext cx="1734705" cy="1734705"/>
          </a:xfrm>
          <a:prstGeom prst="rect">
            <a:avLst/>
          </a:prstGeom>
        </p:spPr>
      </p:pic>
      <p:sp>
        <p:nvSpPr>
          <p:cNvPr id="6" name="TextBox 5">
            <a:extLst>
              <a:ext uri="{FF2B5EF4-FFF2-40B4-BE49-F238E27FC236}">
                <a16:creationId xmlns:a16="http://schemas.microsoft.com/office/drawing/2014/main" id="{D7E8405F-C068-FC4E-84F7-FDABD9984CB6}"/>
              </a:ext>
            </a:extLst>
          </p:cNvPr>
          <p:cNvSpPr txBox="1"/>
          <p:nvPr/>
        </p:nvSpPr>
        <p:spPr>
          <a:xfrm>
            <a:off x="3326382" y="4157786"/>
            <a:ext cx="2756595" cy="954107"/>
          </a:xfrm>
          <a:prstGeom prst="rect">
            <a:avLst/>
          </a:prstGeom>
          <a:noFill/>
        </p:spPr>
        <p:txBody>
          <a:bodyPr wrap="square" rtlCol="0">
            <a:spAutoFit/>
          </a:bodyPr>
          <a:lstStyle/>
          <a:p>
            <a:pPr algn="ctr" rtl="0"/>
            <a:r>
              <a:rPr lang="pt-BR" sz="28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Operações de lotes e buffers</a:t>
            </a:r>
          </a:p>
        </p:txBody>
      </p:sp>
      <p:pic>
        <p:nvPicPr>
          <p:cNvPr id="18" name="Picture 17">
            <a:extLst>
              <a:ext uri="{FF2B5EF4-FFF2-40B4-BE49-F238E27FC236}">
                <a16:creationId xmlns:a16="http://schemas.microsoft.com/office/drawing/2014/main" id="{A57CCE7B-3CD4-0240-AED0-C6615B51BA8F}"/>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7026880" y="2683428"/>
            <a:ext cx="1167202" cy="1164681"/>
          </a:xfrm>
          <a:prstGeom prst="rect">
            <a:avLst/>
          </a:prstGeom>
        </p:spPr>
      </p:pic>
      <p:sp>
        <p:nvSpPr>
          <p:cNvPr id="7" name="TextBox 6">
            <a:extLst>
              <a:ext uri="{FF2B5EF4-FFF2-40B4-BE49-F238E27FC236}">
                <a16:creationId xmlns:a16="http://schemas.microsoft.com/office/drawing/2014/main" id="{C39CA08A-8AA3-C648-BA1C-A9DA1EA78DE4}"/>
              </a:ext>
            </a:extLst>
          </p:cNvPr>
          <p:cNvSpPr txBox="1"/>
          <p:nvPr/>
        </p:nvSpPr>
        <p:spPr>
          <a:xfrm>
            <a:off x="6232184" y="4157785"/>
            <a:ext cx="2756595" cy="954107"/>
          </a:xfrm>
          <a:prstGeom prst="rect">
            <a:avLst/>
          </a:prstGeom>
          <a:noFill/>
        </p:spPr>
        <p:txBody>
          <a:bodyPr wrap="square" rtlCol="0">
            <a:spAutoFit/>
          </a:bodyPr>
          <a:lstStyle/>
          <a:p>
            <a:pPr algn="ctr" rtl="0"/>
            <a:r>
              <a:rPr lang="pt-BR" sz="28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Descarregamento de solicitações</a:t>
            </a:r>
          </a:p>
        </p:txBody>
      </p:sp>
      <p:pic>
        <p:nvPicPr>
          <p:cNvPr id="12" name="Picture 11">
            <a:extLst>
              <a:ext uri="{FF2B5EF4-FFF2-40B4-BE49-F238E27FC236}">
                <a16:creationId xmlns:a16="http://schemas.microsoft.com/office/drawing/2014/main" id="{4EBEDB70-B404-3D4E-85B6-6A69C769EA8E}"/>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9683629" y="2433117"/>
            <a:ext cx="1665306" cy="1665306"/>
          </a:xfrm>
          <a:prstGeom prst="rect">
            <a:avLst/>
          </a:prstGeom>
        </p:spPr>
      </p:pic>
      <p:sp>
        <p:nvSpPr>
          <p:cNvPr id="8" name="TextBox 7">
            <a:extLst>
              <a:ext uri="{FF2B5EF4-FFF2-40B4-BE49-F238E27FC236}">
                <a16:creationId xmlns:a16="http://schemas.microsoft.com/office/drawing/2014/main" id="{38DE038D-3CBF-4746-A620-878208C5E41A}"/>
              </a:ext>
            </a:extLst>
          </p:cNvPr>
          <p:cNvSpPr txBox="1"/>
          <p:nvPr/>
        </p:nvSpPr>
        <p:spPr>
          <a:xfrm>
            <a:off x="9137985" y="4157785"/>
            <a:ext cx="2756595" cy="1384995"/>
          </a:xfrm>
          <a:prstGeom prst="rect">
            <a:avLst/>
          </a:prstGeom>
          <a:noFill/>
        </p:spPr>
        <p:txBody>
          <a:bodyPr wrap="square" rtlCol="0">
            <a:spAutoFit/>
          </a:bodyPr>
          <a:lstStyle/>
          <a:p>
            <a:pPr algn="ctr" rtl="0"/>
            <a:r>
              <a:rPr lang="pt-BR" sz="28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Acionamento do Amazon EC2 Auto Scaling</a:t>
            </a:r>
          </a:p>
        </p:txBody>
      </p:sp>
    </p:spTree>
    <p:custDataLst>
      <p:tags r:id="rId1"/>
    </p:custDataLst>
    <p:extLst>
      <p:ext uri="{BB962C8B-B14F-4D97-AF65-F5344CB8AC3E}">
        <p14:creationId xmlns:p14="http://schemas.microsoft.com/office/powerpoint/2010/main" val="3553213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3371-190B-B742-9C0F-E04782939230}"/>
              </a:ext>
            </a:extLst>
          </p:cNvPr>
          <p:cNvSpPr>
            <a:spLocks noGrp="1"/>
          </p:cNvSpPr>
          <p:nvPr>
            <p:ph type="title"/>
          </p:nvPr>
        </p:nvSpPr>
        <p:spPr/>
        <p:txBody>
          <a:bodyPr rtlCol="0"/>
          <a:lstStyle/>
          <a:p>
            <a:pPr rtl="0"/>
            <a:r>
              <a:rPr lang="pt-BR"/>
              <a:t>Tipos de fila</a:t>
            </a:r>
          </a:p>
        </p:txBody>
      </p:sp>
      <p:sp>
        <p:nvSpPr>
          <p:cNvPr id="41" name="TextBox 40">
            <a:extLst>
              <a:ext uri="{FF2B5EF4-FFF2-40B4-BE49-F238E27FC236}">
                <a16:creationId xmlns:a16="http://schemas.microsoft.com/office/drawing/2014/main" id="{5A57E2F4-3EA9-E24A-9519-4A699E90CEAE}"/>
              </a:ext>
            </a:extLst>
          </p:cNvPr>
          <p:cNvSpPr txBox="1"/>
          <p:nvPr/>
        </p:nvSpPr>
        <p:spPr>
          <a:xfrm>
            <a:off x="1321775" y="1566326"/>
            <a:ext cx="3730171"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Filas padrão </a:t>
            </a:r>
          </a:p>
        </p:txBody>
      </p:sp>
      <p:grpSp>
        <p:nvGrpSpPr>
          <p:cNvPr id="23" name="Group 22">
            <a:extLst>
              <a:ext uri="{FF2B5EF4-FFF2-40B4-BE49-F238E27FC236}">
                <a16:creationId xmlns:a16="http://schemas.microsoft.com/office/drawing/2014/main" id="{55A3DFAE-30EF-4ADC-8654-B8C174A64081}"/>
              </a:ext>
              <a:ext uri="{C183D7F6-B498-43B3-948B-1728B52AA6E4}">
                <adec:decorative xmlns:adec="http://schemas.microsoft.com/office/drawing/2017/decorative" xmlns="" val="1"/>
              </a:ext>
            </a:extLst>
          </p:cNvPr>
          <p:cNvGrpSpPr/>
          <p:nvPr/>
        </p:nvGrpSpPr>
        <p:grpSpPr>
          <a:xfrm>
            <a:off x="1815260" y="2758071"/>
            <a:ext cx="2743200" cy="1251084"/>
            <a:chOff x="2043860" y="2536000"/>
            <a:chExt cx="2743200" cy="1251084"/>
          </a:xfrm>
        </p:grpSpPr>
        <p:cxnSp>
          <p:nvCxnSpPr>
            <p:cNvPr id="19" name="Straight Connector 18">
              <a:extLst>
                <a:ext uri="{FF2B5EF4-FFF2-40B4-BE49-F238E27FC236}">
                  <a16:creationId xmlns:a16="http://schemas.microsoft.com/office/drawing/2014/main" id="{5C8B0E03-6747-4580-B457-39AF72CD6F7E}"/>
                </a:ext>
              </a:extLst>
            </p:cNvPr>
            <p:cNvCxnSpPr/>
            <p:nvPr/>
          </p:nvCxnSpPr>
          <p:spPr>
            <a:xfrm>
              <a:off x="2043860" y="2536000"/>
              <a:ext cx="2743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0DDD5BB-B86E-4335-8A48-26062483EC66}"/>
                </a:ext>
              </a:extLst>
            </p:cNvPr>
            <p:cNvSpPr txBox="1"/>
            <p:nvPr/>
          </p:nvSpPr>
          <p:spPr>
            <a:xfrm>
              <a:off x="2189102" y="2692626"/>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4</a:t>
              </a:r>
            </a:p>
          </p:txBody>
        </p:sp>
        <p:sp>
          <p:nvSpPr>
            <p:cNvPr id="61" name="TextBox 60">
              <a:extLst>
                <a:ext uri="{FF2B5EF4-FFF2-40B4-BE49-F238E27FC236}">
                  <a16:creationId xmlns:a16="http://schemas.microsoft.com/office/drawing/2014/main" id="{0BEBF8DF-1D4E-4355-8558-5D7974F77CB2}"/>
                </a:ext>
              </a:extLst>
            </p:cNvPr>
            <p:cNvSpPr txBox="1"/>
            <p:nvPr/>
          </p:nvSpPr>
          <p:spPr>
            <a:xfrm>
              <a:off x="3043300" y="2692626"/>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62" name="TextBox 61">
              <a:extLst>
                <a:ext uri="{FF2B5EF4-FFF2-40B4-BE49-F238E27FC236}">
                  <a16:creationId xmlns:a16="http://schemas.microsoft.com/office/drawing/2014/main" id="{CB8845E6-D082-4910-8B2A-FD0E6E506CFF}"/>
                </a:ext>
              </a:extLst>
            </p:cNvPr>
            <p:cNvSpPr txBox="1"/>
            <p:nvPr/>
          </p:nvSpPr>
          <p:spPr>
            <a:xfrm>
              <a:off x="3897498" y="2692626"/>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63" name="TextBox 62">
              <a:extLst>
                <a:ext uri="{FF2B5EF4-FFF2-40B4-BE49-F238E27FC236}">
                  <a16:creationId xmlns:a16="http://schemas.microsoft.com/office/drawing/2014/main" id="{799D8317-D4EA-4AC7-8CE6-977ADFAC605A}"/>
                </a:ext>
              </a:extLst>
            </p:cNvPr>
            <p:cNvSpPr txBox="1"/>
            <p:nvPr/>
          </p:nvSpPr>
          <p:spPr>
            <a:xfrm>
              <a:off x="2616201" y="3242752"/>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64" name="TextBox 63">
              <a:extLst>
                <a:ext uri="{FF2B5EF4-FFF2-40B4-BE49-F238E27FC236}">
                  <a16:creationId xmlns:a16="http://schemas.microsoft.com/office/drawing/2014/main" id="{5F085838-69B3-4843-A7DC-4350145E494E}"/>
                </a:ext>
              </a:extLst>
            </p:cNvPr>
            <p:cNvSpPr txBox="1"/>
            <p:nvPr/>
          </p:nvSpPr>
          <p:spPr>
            <a:xfrm>
              <a:off x="3470399" y="3242752"/>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5</a:t>
              </a:r>
            </a:p>
          </p:txBody>
        </p:sp>
        <p:sp>
          <p:nvSpPr>
            <p:cNvPr id="65" name="TextBox 64">
              <a:extLst>
                <a:ext uri="{FF2B5EF4-FFF2-40B4-BE49-F238E27FC236}">
                  <a16:creationId xmlns:a16="http://schemas.microsoft.com/office/drawing/2014/main" id="{950B94CA-0CD4-490D-BD82-1578C5AE0D7F}"/>
                </a:ext>
              </a:extLst>
            </p:cNvPr>
            <p:cNvSpPr txBox="1"/>
            <p:nvPr/>
          </p:nvSpPr>
          <p:spPr>
            <a:xfrm>
              <a:off x="4324599" y="3242752"/>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1</a:t>
              </a:r>
            </a:p>
          </p:txBody>
        </p:sp>
        <p:cxnSp>
          <p:nvCxnSpPr>
            <p:cNvPr id="66" name="Straight Connector 65">
              <a:extLst>
                <a:ext uri="{FF2B5EF4-FFF2-40B4-BE49-F238E27FC236}">
                  <a16:creationId xmlns:a16="http://schemas.microsoft.com/office/drawing/2014/main" id="{C9FC5D42-C9BA-4F77-B1B7-4A40AA09B2B6}"/>
                </a:ext>
              </a:extLst>
            </p:cNvPr>
            <p:cNvCxnSpPr/>
            <p:nvPr/>
          </p:nvCxnSpPr>
          <p:spPr>
            <a:xfrm>
              <a:off x="2043860" y="3787084"/>
              <a:ext cx="27432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6DCE8904-D76D-4F67-92A3-2C228498C845}"/>
              </a:ext>
            </a:extLst>
          </p:cNvPr>
          <p:cNvSpPr txBox="1"/>
          <p:nvPr/>
        </p:nvSpPr>
        <p:spPr>
          <a:xfrm>
            <a:off x="945702" y="4677680"/>
            <a:ext cx="4482317" cy="1200329"/>
          </a:xfrm>
          <a:prstGeom prst="rect">
            <a:avLst/>
          </a:prstGeom>
          <a:noFill/>
        </p:spPr>
        <p:txBody>
          <a:bodyPr wrap="none" rtlCol="0">
            <a:spAutoFit/>
          </a:bodyPr>
          <a:lstStyle/>
          <a:p>
            <a:pPr marL="342900" indent="-342900" rtl="0">
              <a:buClr>
                <a:schemeClr val="tx1"/>
              </a:buClr>
              <a:buFont typeface="Arial" panose="020B0604020202020204" pitchFamily="34" charset="0"/>
              <a:buChar cha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Entrega </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no mínimo uma vez</a:t>
            </a:r>
          </a:p>
          <a:p>
            <a:pPr marL="342900" indent="-342900" rtl="0">
              <a:buClr>
                <a:schemeClr val="tx1"/>
              </a:buClr>
              <a:buFont typeface="Arial" panose="020B0604020202020204" pitchFamily="34" charset="0"/>
              <a:buChar cha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 ordenação </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possível</a:t>
            </a:r>
          </a:p>
          <a:p>
            <a:pPr marL="342900" indent="-342900" rtl="0">
              <a:buClr>
                <a:schemeClr val="tx1"/>
              </a:buClr>
              <a:buFont typeface="Arial" panose="020B0604020202020204" pitchFamily="34" charset="0"/>
              <a:buChar cha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Taxa de transferência</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quase ilimitada</a:t>
            </a:r>
          </a:p>
        </p:txBody>
      </p:sp>
      <p:sp>
        <p:nvSpPr>
          <p:cNvPr id="49" name="TextBox 48">
            <a:extLst>
              <a:ext uri="{FF2B5EF4-FFF2-40B4-BE49-F238E27FC236}">
                <a16:creationId xmlns:a16="http://schemas.microsoft.com/office/drawing/2014/main" id="{20540B82-2F8E-9D47-BC54-A2AC134C7FC4}"/>
              </a:ext>
            </a:extLst>
          </p:cNvPr>
          <p:cNvSpPr txBox="1"/>
          <p:nvPr/>
        </p:nvSpPr>
        <p:spPr>
          <a:xfrm>
            <a:off x="6872347" y="1341274"/>
            <a:ext cx="3730171" cy="954107"/>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Filas do tipo primeiro a entrar, primeiro a sair (FIFO)</a:t>
            </a:r>
          </a:p>
        </p:txBody>
      </p:sp>
      <p:grpSp>
        <p:nvGrpSpPr>
          <p:cNvPr id="24" name="Group 23">
            <a:extLst>
              <a:ext uri="{FF2B5EF4-FFF2-40B4-BE49-F238E27FC236}">
                <a16:creationId xmlns:a16="http://schemas.microsoft.com/office/drawing/2014/main" id="{FF8D378B-185B-4D23-8311-C3F3BD4B46BD}"/>
              </a:ext>
              <a:ext uri="{C183D7F6-B498-43B3-948B-1728B52AA6E4}">
                <adec:decorative xmlns:adec="http://schemas.microsoft.com/office/drawing/2017/decorative" xmlns="" val="1"/>
              </a:ext>
            </a:extLst>
          </p:cNvPr>
          <p:cNvGrpSpPr/>
          <p:nvPr/>
        </p:nvGrpSpPr>
        <p:grpSpPr>
          <a:xfrm>
            <a:off x="7339397" y="2758071"/>
            <a:ext cx="2743200" cy="1251084"/>
            <a:chOff x="7567997" y="2535996"/>
            <a:chExt cx="2743200" cy="1251084"/>
          </a:xfrm>
        </p:grpSpPr>
        <p:cxnSp>
          <p:nvCxnSpPr>
            <p:cNvPr id="69" name="Straight Connector 68">
              <a:extLst>
                <a:ext uri="{FF2B5EF4-FFF2-40B4-BE49-F238E27FC236}">
                  <a16:creationId xmlns:a16="http://schemas.microsoft.com/office/drawing/2014/main" id="{4BA91044-FADE-4C7F-BDEA-68361D20E6B7}"/>
                </a:ext>
              </a:extLst>
            </p:cNvPr>
            <p:cNvCxnSpPr/>
            <p:nvPr/>
          </p:nvCxnSpPr>
          <p:spPr>
            <a:xfrm>
              <a:off x="7567997" y="2535996"/>
              <a:ext cx="2743200"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EB2100E-BDBC-4314-B224-F393B058B0E7}"/>
                </a:ext>
              </a:extLst>
            </p:cNvPr>
            <p:cNvGrpSpPr/>
            <p:nvPr/>
          </p:nvGrpSpPr>
          <p:grpSpPr>
            <a:xfrm>
              <a:off x="7713239" y="2961483"/>
              <a:ext cx="2419555" cy="400110"/>
              <a:chOff x="7713239" y="2967685"/>
              <a:chExt cx="2419555" cy="400110"/>
            </a:xfrm>
          </p:grpSpPr>
          <p:sp>
            <p:nvSpPr>
              <p:cNvPr id="70" name="TextBox 69">
                <a:extLst>
                  <a:ext uri="{FF2B5EF4-FFF2-40B4-BE49-F238E27FC236}">
                    <a16:creationId xmlns:a16="http://schemas.microsoft.com/office/drawing/2014/main" id="{75EEA87A-D028-4CC5-AF61-D6F901FB37F6}"/>
                  </a:ext>
                </a:extLst>
              </p:cNvPr>
              <p:cNvSpPr txBox="1"/>
              <p:nvPr/>
            </p:nvSpPr>
            <p:spPr>
              <a:xfrm>
                <a:off x="7713239" y="2967685"/>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5</a:t>
                </a:r>
              </a:p>
            </p:txBody>
          </p:sp>
          <p:sp>
            <p:nvSpPr>
              <p:cNvPr id="71" name="TextBox 70">
                <a:extLst>
                  <a:ext uri="{FF2B5EF4-FFF2-40B4-BE49-F238E27FC236}">
                    <a16:creationId xmlns:a16="http://schemas.microsoft.com/office/drawing/2014/main" id="{1F7FE3A1-08A2-4266-A298-0D7E079BB8F1}"/>
                  </a:ext>
                </a:extLst>
              </p:cNvPr>
              <p:cNvSpPr txBox="1"/>
              <p:nvPr/>
            </p:nvSpPr>
            <p:spPr>
              <a:xfrm>
                <a:off x="8755343" y="2967685"/>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72" name="TextBox 71">
                <a:extLst>
                  <a:ext uri="{FF2B5EF4-FFF2-40B4-BE49-F238E27FC236}">
                    <a16:creationId xmlns:a16="http://schemas.microsoft.com/office/drawing/2014/main" id="{7F4A6BEE-A466-44CF-9ADD-B8F388E5C8C6}"/>
                  </a:ext>
                </a:extLst>
              </p:cNvPr>
              <p:cNvSpPr txBox="1"/>
              <p:nvPr/>
            </p:nvSpPr>
            <p:spPr>
              <a:xfrm>
                <a:off x="9276395" y="2967685"/>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73" name="TextBox 72">
                <a:extLst>
                  <a:ext uri="{FF2B5EF4-FFF2-40B4-BE49-F238E27FC236}">
                    <a16:creationId xmlns:a16="http://schemas.microsoft.com/office/drawing/2014/main" id="{130439E0-A824-4708-BF9F-056A140C206F}"/>
                  </a:ext>
                </a:extLst>
              </p:cNvPr>
              <p:cNvSpPr txBox="1"/>
              <p:nvPr/>
            </p:nvSpPr>
            <p:spPr>
              <a:xfrm>
                <a:off x="8234291" y="2967685"/>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4</a:t>
                </a:r>
              </a:p>
            </p:txBody>
          </p:sp>
          <p:sp>
            <p:nvSpPr>
              <p:cNvPr id="75" name="TextBox 74">
                <a:extLst>
                  <a:ext uri="{FF2B5EF4-FFF2-40B4-BE49-F238E27FC236}">
                    <a16:creationId xmlns:a16="http://schemas.microsoft.com/office/drawing/2014/main" id="{FA8AC57D-77C7-4DD8-9718-4891D7F343CA}"/>
                  </a:ext>
                </a:extLst>
              </p:cNvPr>
              <p:cNvSpPr txBox="1"/>
              <p:nvPr/>
            </p:nvSpPr>
            <p:spPr>
              <a:xfrm>
                <a:off x="9797446" y="2967685"/>
                <a:ext cx="335348" cy="400110"/>
              </a:xfrm>
              <a:prstGeom prst="rect">
                <a:avLst/>
              </a:prstGeom>
              <a:noFill/>
              <a:ln>
                <a:solidFill>
                  <a:schemeClr val="accent5"/>
                </a:solidFill>
              </a:ln>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1</a:t>
                </a:r>
              </a:p>
            </p:txBody>
          </p:sp>
        </p:grpSp>
        <p:cxnSp>
          <p:nvCxnSpPr>
            <p:cNvPr id="76" name="Straight Connector 75">
              <a:extLst>
                <a:ext uri="{FF2B5EF4-FFF2-40B4-BE49-F238E27FC236}">
                  <a16:creationId xmlns:a16="http://schemas.microsoft.com/office/drawing/2014/main" id="{5DAAEE16-45B1-4D91-90F5-BF2F7D5CCE08}"/>
                </a:ext>
              </a:extLst>
            </p:cNvPr>
            <p:cNvCxnSpPr/>
            <p:nvPr/>
          </p:nvCxnSpPr>
          <p:spPr>
            <a:xfrm>
              <a:off x="7567997" y="3787080"/>
              <a:ext cx="27432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B40E0EBE-9509-4F9C-913E-715FDAB03311}"/>
              </a:ext>
            </a:extLst>
          </p:cNvPr>
          <p:cNvSpPr txBox="1"/>
          <p:nvPr/>
        </p:nvSpPr>
        <p:spPr>
          <a:xfrm>
            <a:off x="6753569" y="4677680"/>
            <a:ext cx="4495677" cy="1569660"/>
          </a:xfrm>
          <a:prstGeom prst="rect">
            <a:avLst/>
          </a:prstGeom>
          <a:noFill/>
        </p:spPr>
        <p:txBody>
          <a:bodyPr wrap="square" rtlCol="0">
            <a:spAutoFit/>
          </a:bodyPr>
          <a:lstStyle/>
          <a:p>
            <a:pPr marL="342900" indent="-342900" rtl="0">
              <a:buClr>
                <a:schemeClr val="tx1"/>
              </a:buClr>
              <a:buFont typeface="Arial" panose="020B0604020202020204" pitchFamily="34" charset="0"/>
              <a:buChar cha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Entrega </a:t>
            </a:r>
            <a:r>
              <a:rPr lang="pt-BR" sz="2400">
                <a:ea typeface="Amazon Ember" panose="020B0603020204020204" pitchFamily="34" charset="0"/>
                <a:cs typeface="Amazon Ember" panose="020B0603020204020204" pitchFamily="34" charset="0"/>
              </a:rPr>
              <a:t>FIFO</a:t>
            </a:r>
            <a:endParaRPr lang="en-US" sz="2400" dirty="0">
              <a:ea typeface="Amazon Ember Light" panose="020B0403020204020204" pitchFamily="34" charset="0"/>
              <a:cs typeface="Amazon Ember Light" panose="020B0403020204020204" pitchFamily="34" charset="0"/>
            </a:endParaRPr>
          </a:p>
          <a:p>
            <a:pPr marL="342900" indent="-342900" rtl="0">
              <a:buClr>
                <a:schemeClr val="tx1"/>
              </a:buClr>
              <a:buFont typeface="Arial" panose="020B0604020202020204" pitchFamily="34" charset="0"/>
              <a:buChar cha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Processamento </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exatamente uma vez</a:t>
            </a:r>
          </a:p>
          <a:p>
            <a:pPr marL="342900" indent="-342900" rtl="0">
              <a:buClr>
                <a:schemeClr val="tx1"/>
              </a:buClr>
              <a:buFont typeface="Arial" panose="020B0604020202020204" pitchFamily="34" charset="0"/>
              <a:buChar cha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Alta </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taxa de transferência</a:t>
            </a:r>
          </a:p>
        </p:txBody>
      </p:sp>
    </p:spTree>
    <p:custDataLst>
      <p:tags r:id="rId1"/>
    </p:custDataLst>
    <p:extLst>
      <p:ext uri="{BB962C8B-B14F-4D97-AF65-F5344CB8AC3E}">
        <p14:creationId xmlns:p14="http://schemas.microsoft.com/office/powerpoint/2010/main" val="2223720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8AAA-3D65-894E-B80B-1D98935D8951}"/>
              </a:ext>
            </a:extLst>
          </p:cNvPr>
          <p:cNvSpPr>
            <a:spLocks noGrp="1"/>
          </p:cNvSpPr>
          <p:nvPr>
            <p:ph type="title"/>
          </p:nvPr>
        </p:nvSpPr>
        <p:spPr/>
        <p:txBody>
          <a:bodyPr rtlCol="0"/>
          <a:lstStyle/>
          <a:p>
            <a:pPr rtl="0"/>
            <a:r>
              <a:rPr lang="pt-BR"/>
              <a:t>Recursos do Amazon SQS (1 de 3)</a:t>
            </a:r>
          </a:p>
        </p:txBody>
      </p:sp>
      <p:grpSp>
        <p:nvGrpSpPr>
          <p:cNvPr id="20" name="Group 19" descr="dead-letter queue support.">
            <a:extLst>
              <a:ext uri="{FF2B5EF4-FFF2-40B4-BE49-F238E27FC236}">
                <a16:creationId xmlns:a16="http://schemas.microsoft.com/office/drawing/2014/main" id="{65821E85-5AB1-434B-835F-F11908F6EA04}"/>
              </a:ext>
            </a:extLst>
          </p:cNvPr>
          <p:cNvGrpSpPr/>
          <p:nvPr/>
        </p:nvGrpSpPr>
        <p:grpSpPr>
          <a:xfrm>
            <a:off x="263357" y="1512977"/>
            <a:ext cx="4044953" cy="4599065"/>
            <a:chOff x="263357" y="1512977"/>
            <a:chExt cx="4044953" cy="4599065"/>
          </a:xfrm>
        </p:grpSpPr>
        <p:pic>
          <p:nvPicPr>
            <p:cNvPr id="21" name="Graphic 20">
              <a:extLst>
                <a:ext uri="{FF2B5EF4-FFF2-40B4-BE49-F238E27FC236}">
                  <a16:creationId xmlns:a16="http://schemas.microsoft.com/office/drawing/2014/main" id="{DA7D8FE3-6D04-4A22-88A8-3CABFD6FB99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89471" y="4488919"/>
              <a:ext cx="731520" cy="731520"/>
            </a:xfrm>
            <a:prstGeom prst="rect">
              <a:avLst/>
            </a:prstGeom>
          </p:spPr>
        </p:pic>
        <p:sp>
          <p:nvSpPr>
            <p:cNvPr id="22" name="TextBox 21">
              <a:extLst>
                <a:ext uri="{FF2B5EF4-FFF2-40B4-BE49-F238E27FC236}">
                  <a16:creationId xmlns:a16="http://schemas.microsoft.com/office/drawing/2014/main" id="{E3738791-60E8-4BB1-B808-E855FEDAFE0F}"/>
                </a:ext>
              </a:extLst>
            </p:cNvPr>
            <p:cNvSpPr txBox="1"/>
            <p:nvPr/>
          </p:nvSpPr>
          <p:spPr>
            <a:xfrm>
              <a:off x="263357" y="1512977"/>
              <a:ext cx="4044953" cy="461665"/>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Suporte à fila de mensagens mortas</a:t>
              </a:r>
            </a:p>
          </p:txBody>
        </p:sp>
        <p:cxnSp>
          <p:nvCxnSpPr>
            <p:cNvPr id="23" name="Curved Connector 16">
              <a:extLst>
                <a:ext uri="{FF2B5EF4-FFF2-40B4-BE49-F238E27FC236}">
                  <a16:creationId xmlns:a16="http://schemas.microsoft.com/office/drawing/2014/main" id="{6B9C9F5F-A286-4261-A6DB-95D2E4D3B88E}"/>
                </a:ext>
              </a:extLst>
            </p:cNvPr>
            <p:cNvCxnSpPr>
              <a:cxnSpLocks/>
            </p:cNvCxnSpPr>
            <p:nvPr/>
          </p:nvCxnSpPr>
          <p:spPr>
            <a:xfrm rot="5400000">
              <a:off x="991767" y="3260981"/>
              <a:ext cx="1678001" cy="58710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13">
              <a:extLst>
                <a:ext uri="{FF2B5EF4-FFF2-40B4-BE49-F238E27FC236}">
                  <a16:creationId xmlns:a16="http://schemas.microsoft.com/office/drawing/2014/main" id="{C905C611-AC23-40BD-BD1B-558BB08743F2}"/>
                </a:ext>
              </a:extLst>
            </p:cNvPr>
            <p:cNvCxnSpPr>
              <a:endCxn id="32" idx="0"/>
            </p:cNvCxnSpPr>
            <p:nvPr/>
          </p:nvCxnSpPr>
          <p:spPr>
            <a:xfrm rot="16200000" flipH="1">
              <a:off x="1854258" y="3356783"/>
              <a:ext cx="1219573" cy="729913"/>
            </a:xfrm>
            <a:prstGeom prst="curvedConnector3">
              <a:avLst/>
            </a:prstGeom>
            <a:ln w="38100">
              <a:solidFill>
                <a:srgbClr val="4AC1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0194395-2DE9-4ABF-9735-7169B6F1B42F}"/>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1539053" y="2386088"/>
              <a:ext cx="1089719" cy="1089719"/>
            </a:xfrm>
            <a:prstGeom prst="rect">
              <a:avLst/>
            </a:prstGeom>
          </p:spPr>
        </p:pic>
        <p:sp>
          <p:nvSpPr>
            <p:cNvPr id="29" name="Rectangle 28">
              <a:extLst>
                <a:ext uri="{FF2B5EF4-FFF2-40B4-BE49-F238E27FC236}">
                  <a16:creationId xmlns:a16="http://schemas.microsoft.com/office/drawing/2014/main" id="{8F0EC504-2156-4B76-A3DF-A1B420EAB9B4}"/>
                </a:ext>
              </a:extLst>
            </p:cNvPr>
            <p:cNvSpPr/>
            <p:nvPr/>
          </p:nvSpPr>
          <p:spPr>
            <a:xfrm flipH="1">
              <a:off x="2347740" y="3929843"/>
              <a:ext cx="962526" cy="1684421"/>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30" name="Picture 29">
              <a:extLst>
                <a:ext uri="{FF2B5EF4-FFF2-40B4-BE49-F238E27FC236}">
                  <a16:creationId xmlns:a16="http://schemas.microsoft.com/office/drawing/2014/main" id="{164B0326-2C42-4572-B366-1B06BFC8A720}"/>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2400685" y="4896358"/>
              <a:ext cx="856635" cy="856635"/>
            </a:xfrm>
            <a:prstGeom prst="rect">
              <a:avLst/>
            </a:prstGeom>
          </p:spPr>
        </p:pic>
        <p:pic>
          <p:nvPicPr>
            <p:cNvPr id="31" name="Picture 30">
              <a:extLst>
                <a:ext uri="{FF2B5EF4-FFF2-40B4-BE49-F238E27FC236}">
                  <a16:creationId xmlns:a16="http://schemas.microsoft.com/office/drawing/2014/main" id="{843FF914-ECC9-4F31-837F-EB5FC023AAA9}"/>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2400685" y="4623328"/>
              <a:ext cx="856635" cy="856635"/>
            </a:xfrm>
            <a:prstGeom prst="rect">
              <a:avLst/>
            </a:prstGeom>
          </p:spPr>
        </p:pic>
        <p:pic>
          <p:nvPicPr>
            <p:cNvPr id="32" name="Picture 31">
              <a:extLst>
                <a:ext uri="{FF2B5EF4-FFF2-40B4-BE49-F238E27FC236}">
                  <a16:creationId xmlns:a16="http://schemas.microsoft.com/office/drawing/2014/main" id="{12302A45-65A8-4A9C-8F53-25AF3DFC1F81}"/>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2400685" y="4331526"/>
              <a:ext cx="856635" cy="856635"/>
            </a:xfrm>
            <a:prstGeom prst="rect">
              <a:avLst/>
            </a:prstGeom>
          </p:spPr>
        </p:pic>
        <p:sp>
          <p:nvSpPr>
            <p:cNvPr id="33" name="Rectangle 32">
              <a:extLst>
                <a:ext uri="{FF2B5EF4-FFF2-40B4-BE49-F238E27FC236}">
                  <a16:creationId xmlns:a16="http://schemas.microsoft.com/office/drawing/2014/main" id="{4C21BB3C-4AB7-4B68-A1E5-C95C54F52F22}"/>
                </a:ext>
              </a:extLst>
            </p:cNvPr>
            <p:cNvSpPr/>
            <p:nvPr/>
          </p:nvSpPr>
          <p:spPr>
            <a:xfrm flipH="1">
              <a:off x="1251353" y="4264839"/>
              <a:ext cx="770021" cy="27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4" name="Rectangle 33">
              <a:extLst>
                <a:ext uri="{FF2B5EF4-FFF2-40B4-BE49-F238E27FC236}">
                  <a16:creationId xmlns:a16="http://schemas.microsoft.com/office/drawing/2014/main" id="{E237423F-5FE6-4A08-A1B9-56C7A6E11DA4}"/>
                </a:ext>
              </a:extLst>
            </p:cNvPr>
            <p:cNvSpPr/>
            <p:nvPr/>
          </p:nvSpPr>
          <p:spPr>
            <a:xfrm flipH="1">
              <a:off x="553288"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5" name="Multiply 12">
              <a:extLst>
                <a:ext uri="{FF2B5EF4-FFF2-40B4-BE49-F238E27FC236}">
                  <a16:creationId xmlns:a16="http://schemas.microsoft.com/office/drawing/2014/main" id="{A9A7B2BA-8071-43B7-86DB-5BF27BD80D8C}"/>
                </a:ext>
              </a:extLst>
            </p:cNvPr>
            <p:cNvSpPr/>
            <p:nvPr/>
          </p:nvSpPr>
          <p:spPr>
            <a:xfrm>
              <a:off x="1292311" y="4063605"/>
              <a:ext cx="525840" cy="474782"/>
            </a:xfrm>
            <a:prstGeom prst="mathMultiply">
              <a:avLst>
                <a:gd name="adj1" fmla="val 1175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Tree>
    <p:custDataLst>
      <p:tags r:id="rId1"/>
    </p:custDataLst>
    <p:extLst>
      <p:ext uri="{BB962C8B-B14F-4D97-AF65-F5344CB8AC3E}">
        <p14:creationId xmlns:p14="http://schemas.microsoft.com/office/powerpoint/2010/main" val="819319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Visão geral do módulo</a:t>
            </a:r>
          </a:p>
        </p:txBody>
      </p:sp>
      <p:sp>
        <p:nvSpPr>
          <p:cNvPr id="5" name="Content Placeholder 4"/>
          <p:cNvSpPr>
            <a:spLocks noGrp="1"/>
          </p:cNvSpPr>
          <p:nvPr>
            <p:ph idx="1"/>
          </p:nvPr>
        </p:nvSpPr>
        <p:spPr>
          <a:xfrm>
            <a:off x="419100" y="1528175"/>
            <a:ext cx="11585666" cy="4648788"/>
          </a:xfrm>
        </p:spPr>
        <p:txBody>
          <a:bodyPr rtlCol="0">
            <a:noAutofit/>
          </a:bodyPr>
          <a:lstStyle/>
          <a:p>
            <a:pPr marL="0" indent="0" rtl="0">
              <a:spcBef>
                <a:spcPts val="1800"/>
              </a:spcBef>
              <a:buNone/>
            </a:pPr>
            <a:r>
              <a:rPr lang="pt-BR">
                <a:latin typeface="Amazon Ember" panose="020B0603020204020204" pitchFamily="34" charset="0"/>
                <a:ea typeface="Amazon Ember" panose="020B0603020204020204" pitchFamily="34" charset="0"/>
                <a:cs typeface="Amazon Ember" panose="020B0603020204020204" pitchFamily="34" charset="0"/>
              </a:rPr>
              <a:t>Seções</a:t>
            </a:r>
          </a:p>
          <a:p>
            <a:pPr marL="457200" indent="-457200" rtl="0">
              <a:spcBef>
                <a:spcPts val="1800"/>
              </a:spcBef>
              <a:buFont typeface="+mj-lt"/>
              <a:buAutoNum type="arabicPeriod"/>
            </a:pPr>
            <a:r>
              <a:rPr lang="pt-BR" sz="2400"/>
              <a:t>Necessidade arquitetônica</a:t>
            </a:r>
          </a:p>
          <a:p>
            <a:pPr marL="457200" indent="-457200" rtl="0">
              <a:spcBef>
                <a:spcPts val="1800"/>
              </a:spcBef>
              <a:buFont typeface="+mj-lt"/>
              <a:buAutoNum type="arabicPeriod"/>
            </a:pPr>
            <a:r>
              <a:rPr lang="pt-BR" sz="2400"/>
              <a:t>Desacoplar a arquitetura</a:t>
            </a:r>
          </a:p>
          <a:p>
            <a:pPr marL="457200" indent="-457200" rtl="0">
              <a:spcBef>
                <a:spcPts val="1800"/>
              </a:spcBef>
              <a:buFont typeface="+mj-lt"/>
              <a:buAutoNum type="arabicPeriod"/>
            </a:pPr>
            <a:r>
              <a:rPr lang="pt-BR" sz="2400"/>
              <a:t>Desacoplar com o Amazon Simple Queue Service (Amazon SQS)</a:t>
            </a:r>
          </a:p>
          <a:p>
            <a:pPr marL="457200" indent="-457200" rtl="0">
              <a:spcBef>
                <a:spcPts val="1800"/>
              </a:spcBef>
              <a:buFont typeface="+mj-lt"/>
              <a:buAutoNum type="arabicPeriod"/>
            </a:pPr>
            <a:r>
              <a:rPr lang="pt-BR" sz="2400"/>
              <a:t>Desacoplar com o Amazon Simple Notification Service (Amazon SNS)</a:t>
            </a:r>
          </a:p>
          <a:p>
            <a:pPr marL="457200" indent="-457200" rtl="0">
              <a:spcBef>
                <a:spcPts val="1800"/>
              </a:spcBef>
              <a:buFont typeface="+mj-lt"/>
              <a:buAutoNum type="arabicPeriod"/>
            </a:pPr>
            <a:r>
              <a:rPr lang="pt-BR" sz="2400"/>
              <a:t>Enviar mensagens entre aplicações de nuvem e on-premises com o Amazon MQ</a:t>
            </a:r>
          </a:p>
          <a:p>
            <a:pPr marL="0" indent="0" rtl="0">
              <a:spcBef>
                <a:spcPts val="1800"/>
              </a:spcBef>
              <a:buNone/>
            </a:pPr>
            <a:endParaRPr lang="en-US"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xmlns="" val="0"/>
              </a:ext>
            </a:extLst>
          </p:cNvPr>
          <p:cNvGrpSpPr/>
          <p:nvPr/>
        </p:nvGrpSpPr>
        <p:grpSpPr>
          <a:xfrm>
            <a:off x="419100" y="5420120"/>
            <a:ext cx="2832953" cy="532323"/>
            <a:chOff x="4188879" y="4841540"/>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41540"/>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8AAA-3D65-894E-B80B-1D98935D8951}"/>
              </a:ext>
            </a:extLst>
          </p:cNvPr>
          <p:cNvSpPr>
            <a:spLocks noGrp="1"/>
          </p:cNvSpPr>
          <p:nvPr>
            <p:ph type="title"/>
          </p:nvPr>
        </p:nvSpPr>
        <p:spPr/>
        <p:txBody>
          <a:bodyPr rtlCol="0"/>
          <a:lstStyle/>
          <a:p>
            <a:pPr rtl="0"/>
            <a:r>
              <a:rPr lang="pt-BR"/>
              <a:t>Recursos do Amazon SQS (2 de 3)</a:t>
            </a:r>
          </a:p>
        </p:txBody>
      </p:sp>
      <p:grpSp>
        <p:nvGrpSpPr>
          <p:cNvPr id="42" name="Group 41" descr="dead-letter queue support.">
            <a:extLst>
              <a:ext uri="{FF2B5EF4-FFF2-40B4-BE49-F238E27FC236}">
                <a16:creationId xmlns:a16="http://schemas.microsoft.com/office/drawing/2014/main" id="{48222677-90DF-45DB-BD43-0A446F0B0FF9}"/>
              </a:ext>
            </a:extLst>
          </p:cNvPr>
          <p:cNvGrpSpPr/>
          <p:nvPr/>
        </p:nvGrpSpPr>
        <p:grpSpPr>
          <a:xfrm>
            <a:off x="263357" y="1544880"/>
            <a:ext cx="4044953" cy="4567162"/>
            <a:chOff x="263357" y="1544880"/>
            <a:chExt cx="4044953" cy="4567162"/>
          </a:xfrm>
        </p:grpSpPr>
        <p:pic>
          <p:nvPicPr>
            <p:cNvPr id="44" name="Graphic 43">
              <a:extLst>
                <a:ext uri="{FF2B5EF4-FFF2-40B4-BE49-F238E27FC236}">
                  <a16:creationId xmlns:a16="http://schemas.microsoft.com/office/drawing/2014/main" id="{E97E191D-2A80-479A-BEA4-3AFD135F7C2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89471" y="4488919"/>
              <a:ext cx="731520" cy="731520"/>
            </a:xfrm>
            <a:prstGeom prst="rect">
              <a:avLst/>
            </a:prstGeom>
          </p:spPr>
        </p:pic>
        <p:sp>
          <p:nvSpPr>
            <p:cNvPr id="45" name="TextBox 44">
              <a:extLst>
                <a:ext uri="{FF2B5EF4-FFF2-40B4-BE49-F238E27FC236}">
                  <a16:creationId xmlns:a16="http://schemas.microsoft.com/office/drawing/2014/main" id="{667AB069-8043-439D-A3D7-7D6CC2562978}"/>
                </a:ext>
              </a:extLst>
            </p:cNvPr>
            <p:cNvSpPr txBox="1"/>
            <p:nvPr/>
          </p:nvSpPr>
          <p:spPr>
            <a:xfrm>
              <a:off x="263357" y="1544880"/>
              <a:ext cx="4044953" cy="461665"/>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Suporte à fila de mensagens mortas</a:t>
              </a:r>
            </a:p>
          </p:txBody>
        </p:sp>
        <p:cxnSp>
          <p:nvCxnSpPr>
            <p:cNvPr id="46" name="Curved Connector 16">
              <a:extLst>
                <a:ext uri="{FF2B5EF4-FFF2-40B4-BE49-F238E27FC236}">
                  <a16:creationId xmlns:a16="http://schemas.microsoft.com/office/drawing/2014/main" id="{022050D9-D5D3-4D62-8D14-776702D2E0C4}"/>
                </a:ext>
              </a:extLst>
            </p:cNvPr>
            <p:cNvCxnSpPr>
              <a:cxnSpLocks/>
            </p:cNvCxnSpPr>
            <p:nvPr/>
          </p:nvCxnSpPr>
          <p:spPr>
            <a:xfrm rot="5400000">
              <a:off x="991767" y="3260981"/>
              <a:ext cx="1678001" cy="58710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13">
              <a:extLst>
                <a:ext uri="{FF2B5EF4-FFF2-40B4-BE49-F238E27FC236}">
                  <a16:creationId xmlns:a16="http://schemas.microsoft.com/office/drawing/2014/main" id="{417198DE-C4A2-4ACA-BF70-6689A1045CBD}"/>
                </a:ext>
              </a:extLst>
            </p:cNvPr>
            <p:cNvCxnSpPr>
              <a:endCxn id="55" idx="0"/>
            </p:cNvCxnSpPr>
            <p:nvPr/>
          </p:nvCxnSpPr>
          <p:spPr>
            <a:xfrm rot="16200000" flipH="1">
              <a:off x="1854258" y="3356783"/>
              <a:ext cx="1219573" cy="729913"/>
            </a:xfrm>
            <a:prstGeom prst="curvedConnector3">
              <a:avLst/>
            </a:prstGeom>
            <a:ln w="38100">
              <a:solidFill>
                <a:srgbClr val="4AC1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32FF901F-B86B-42B8-88A5-A91862FE5CCD}"/>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1539053" y="2386088"/>
              <a:ext cx="1089719" cy="1089719"/>
            </a:xfrm>
            <a:prstGeom prst="rect">
              <a:avLst/>
            </a:prstGeom>
          </p:spPr>
        </p:pic>
        <p:sp>
          <p:nvSpPr>
            <p:cNvPr id="51" name="Rectangle 50">
              <a:extLst>
                <a:ext uri="{FF2B5EF4-FFF2-40B4-BE49-F238E27FC236}">
                  <a16:creationId xmlns:a16="http://schemas.microsoft.com/office/drawing/2014/main" id="{54C91A1D-750D-4EB5-8B0D-6CFDB734465D}"/>
                </a:ext>
              </a:extLst>
            </p:cNvPr>
            <p:cNvSpPr/>
            <p:nvPr/>
          </p:nvSpPr>
          <p:spPr>
            <a:xfrm flipH="1">
              <a:off x="2347740" y="3929843"/>
              <a:ext cx="962526" cy="1684421"/>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3" name="Picture 52">
              <a:extLst>
                <a:ext uri="{FF2B5EF4-FFF2-40B4-BE49-F238E27FC236}">
                  <a16:creationId xmlns:a16="http://schemas.microsoft.com/office/drawing/2014/main" id="{AEB1BBF7-7600-4720-A19F-AFF0C9813DE4}"/>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2400685" y="4896358"/>
              <a:ext cx="856635" cy="856635"/>
            </a:xfrm>
            <a:prstGeom prst="rect">
              <a:avLst/>
            </a:prstGeom>
          </p:spPr>
        </p:pic>
        <p:pic>
          <p:nvPicPr>
            <p:cNvPr id="54" name="Picture 53">
              <a:extLst>
                <a:ext uri="{FF2B5EF4-FFF2-40B4-BE49-F238E27FC236}">
                  <a16:creationId xmlns:a16="http://schemas.microsoft.com/office/drawing/2014/main" id="{256FC69E-4566-4C87-BD27-DAD6CF144F73}"/>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2400685" y="4623328"/>
              <a:ext cx="856635" cy="856635"/>
            </a:xfrm>
            <a:prstGeom prst="rect">
              <a:avLst/>
            </a:prstGeom>
          </p:spPr>
        </p:pic>
        <p:pic>
          <p:nvPicPr>
            <p:cNvPr id="55" name="Picture 54">
              <a:extLst>
                <a:ext uri="{FF2B5EF4-FFF2-40B4-BE49-F238E27FC236}">
                  <a16:creationId xmlns:a16="http://schemas.microsoft.com/office/drawing/2014/main" id="{C6DEF475-D8DF-4C52-8E6E-8139D8B93D51}"/>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2400685" y="4331526"/>
              <a:ext cx="856635" cy="856635"/>
            </a:xfrm>
            <a:prstGeom prst="rect">
              <a:avLst/>
            </a:prstGeom>
          </p:spPr>
        </p:pic>
        <p:sp>
          <p:nvSpPr>
            <p:cNvPr id="56" name="Rectangle 55">
              <a:extLst>
                <a:ext uri="{FF2B5EF4-FFF2-40B4-BE49-F238E27FC236}">
                  <a16:creationId xmlns:a16="http://schemas.microsoft.com/office/drawing/2014/main" id="{C5D18663-16C3-4307-A3B0-FD433033ADF2}"/>
                </a:ext>
              </a:extLst>
            </p:cNvPr>
            <p:cNvSpPr/>
            <p:nvPr/>
          </p:nvSpPr>
          <p:spPr>
            <a:xfrm flipH="1">
              <a:off x="1251353" y="4264839"/>
              <a:ext cx="770021" cy="27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7" name="Rectangle 56">
              <a:extLst>
                <a:ext uri="{FF2B5EF4-FFF2-40B4-BE49-F238E27FC236}">
                  <a16:creationId xmlns:a16="http://schemas.microsoft.com/office/drawing/2014/main" id="{A4BC9611-E53B-4588-9486-3F1AF92D31B6}"/>
                </a:ext>
              </a:extLst>
            </p:cNvPr>
            <p:cNvSpPr/>
            <p:nvPr/>
          </p:nvSpPr>
          <p:spPr>
            <a:xfrm flipH="1">
              <a:off x="553288"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8" name="Multiply 12">
              <a:extLst>
                <a:ext uri="{FF2B5EF4-FFF2-40B4-BE49-F238E27FC236}">
                  <a16:creationId xmlns:a16="http://schemas.microsoft.com/office/drawing/2014/main" id="{AD5F705E-6798-4A0D-9BF9-43B957680BAE}"/>
                </a:ext>
              </a:extLst>
            </p:cNvPr>
            <p:cNvSpPr/>
            <p:nvPr/>
          </p:nvSpPr>
          <p:spPr>
            <a:xfrm>
              <a:off x="1292311" y="4063605"/>
              <a:ext cx="525840" cy="474782"/>
            </a:xfrm>
            <a:prstGeom prst="mathMultiply">
              <a:avLst>
                <a:gd name="adj1" fmla="val 1175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30" name="Group 29" descr="visibility timeout.">
            <a:extLst>
              <a:ext uri="{FF2B5EF4-FFF2-40B4-BE49-F238E27FC236}">
                <a16:creationId xmlns:a16="http://schemas.microsoft.com/office/drawing/2014/main" id="{9286B452-640A-42FC-B3BC-DCE15EA1FB8E}"/>
              </a:ext>
            </a:extLst>
          </p:cNvPr>
          <p:cNvGrpSpPr/>
          <p:nvPr/>
        </p:nvGrpSpPr>
        <p:grpSpPr>
          <a:xfrm>
            <a:off x="4363455" y="1497006"/>
            <a:ext cx="3465093" cy="4615036"/>
            <a:chOff x="4363455" y="1497006"/>
            <a:chExt cx="3465093" cy="4615036"/>
          </a:xfrm>
        </p:grpSpPr>
        <p:pic>
          <p:nvPicPr>
            <p:cNvPr id="31" name="Graphic 30">
              <a:extLst>
                <a:ext uri="{FF2B5EF4-FFF2-40B4-BE49-F238E27FC236}">
                  <a16:creationId xmlns:a16="http://schemas.microsoft.com/office/drawing/2014/main" id="{FB3CF1E1-A9A7-491C-BD2A-589DCCEAD58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25623" y="4879779"/>
              <a:ext cx="731520" cy="731520"/>
            </a:xfrm>
            <a:prstGeom prst="rect">
              <a:avLst/>
            </a:prstGeom>
          </p:spPr>
        </p:pic>
        <p:pic>
          <p:nvPicPr>
            <p:cNvPr id="33" name="Graphic 32">
              <a:extLst>
                <a:ext uri="{FF2B5EF4-FFF2-40B4-BE49-F238E27FC236}">
                  <a16:creationId xmlns:a16="http://schemas.microsoft.com/office/drawing/2014/main" id="{E505B194-39A2-4621-A6DA-7C5FBCFB3CD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37046" y="4879779"/>
              <a:ext cx="731520" cy="731520"/>
            </a:xfrm>
            <a:prstGeom prst="rect">
              <a:avLst/>
            </a:prstGeom>
          </p:spPr>
        </p:pic>
        <p:sp>
          <p:nvSpPr>
            <p:cNvPr id="34" name="TextBox 33">
              <a:extLst>
                <a:ext uri="{FF2B5EF4-FFF2-40B4-BE49-F238E27FC236}">
                  <a16:creationId xmlns:a16="http://schemas.microsoft.com/office/drawing/2014/main" id="{265FA249-1262-45EC-810B-77B86190F679}"/>
                </a:ext>
              </a:extLst>
            </p:cNvPr>
            <p:cNvSpPr txBox="1"/>
            <p:nvPr/>
          </p:nvSpPr>
          <p:spPr>
            <a:xfrm>
              <a:off x="4522552" y="1497006"/>
              <a:ext cx="3096125" cy="461665"/>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Tempo limite de visibilidade</a:t>
              </a:r>
            </a:p>
          </p:txBody>
        </p:sp>
        <p:sp>
          <p:nvSpPr>
            <p:cNvPr id="35" name="Rectangle 34">
              <a:extLst>
                <a:ext uri="{FF2B5EF4-FFF2-40B4-BE49-F238E27FC236}">
                  <a16:creationId xmlns:a16="http://schemas.microsoft.com/office/drawing/2014/main" id="{A7EAAB46-1626-4F51-B5E6-D6F4B1D08FE6}"/>
                </a:ext>
              </a:extLst>
            </p:cNvPr>
            <p:cNvSpPr/>
            <p:nvPr/>
          </p:nvSpPr>
          <p:spPr>
            <a:xfrm>
              <a:off x="4363455"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36" name="Curved Connector 49">
              <a:extLst>
                <a:ext uri="{FF2B5EF4-FFF2-40B4-BE49-F238E27FC236}">
                  <a16:creationId xmlns:a16="http://schemas.microsoft.com/office/drawing/2014/main" id="{4891877B-5302-46AF-8600-2207869F484E}"/>
                </a:ext>
              </a:extLst>
            </p:cNvPr>
            <p:cNvCxnSpPr>
              <a:cxnSpLocks/>
              <a:stCxn id="31" idx="0"/>
            </p:cNvCxnSpPr>
            <p:nvPr/>
          </p:nvCxnSpPr>
          <p:spPr>
            <a:xfrm rot="5400000" flipH="1" flipV="1">
              <a:off x="5338693" y="4307739"/>
              <a:ext cx="824730" cy="319350"/>
            </a:xfrm>
            <a:prstGeom prst="curvedConnector3">
              <a:avLst/>
            </a:prstGeom>
            <a:ln w="38100">
              <a:solidFill>
                <a:srgbClr val="4AC1FF"/>
              </a:solidFill>
            </a:ln>
          </p:spPr>
          <p:style>
            <a:lnRef idx="1">
              <a:schemeClr val="accent1"/>
            </a:lnRef>
            <a:fillRef idx="0">
              <a:schemeClr val="accent1"/>
            </a:fillRef>
            <a:effectRef idx="0">
              <a:schemeClr val="accent1"/>
            </a:effectRef>
            <a:fontRef idx="minor">
              <a:schemeClr val="tx1"/>
            </a:fontRef>
          </p:style>
        </p:cxnSp>
        <p:cxnSp>
          <p:nvCxnSpPr>
            <p:cNvPr id="38" name="Curved Connector 42">
              <a:extLst>
                <a:ext uri="{FF2B5EF4-FFF2-40B4-BE49-F238E27FC236}">
                  <a16:creationId xmlns:a16="http://schemas.microsoft.com/office/drawing/2014/main" id="{1FC62B04-F0A7-4E10-A80B-224FE0E8F998}"/>
                </a:ext>
              </a:extLst>
            </p:cNvPr>
            <p:cNvCxnSpPr>
              <a:cxnSpLocks/>
              <a:stCxn id="33" idx="0"/>
            </p:cNvCxnSpPr>
            <p:nvPr/>
          </p:nvCxnSpPr>
          <p:spPr>
            <a:xfrm rot="16200000" flipV="1">
              <a:off x="6037317" y="4314289"/>
              <a:ext cx="825488" cy="305491"/>
            </a:xfrm>
            <a:prstGeom prst="curvedConnector3">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5F675CE-8507-4419-8805-854203F4B36B}"/>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5525756" y="2964570"/>
              <a:ext cx="1089719" cy="1089719"/>
            </a:xfrm>
            <a:prstGeom prst="rect">
              <a:avLst/>
            </a:prstGeom>
          </p:spPr>
        </p:pic>
        <p:sp>
          <p:nvSpPr>
            <p:cNvPr id="40" name="Oval 39">
              <a:extLst>
                <a:ext uri="{FF2B5EF4-FFF2-40B4-BE49-F238E27FC236}">
                  <a16:creationId xmlns:a16="http://schemas.microsoft.com/office/drawing/2014/main" id="{56614F16-BEBF-4055-9717-2DF8B1318BF6}"/>
                </a:ext>
              </a:extLst>
            </p:cNvPr>
            <p:cNvSpPr/>
            <p:nvPr/>
          </p:nvSpPr>
          <p:spPr>
            <a:xfrm>
              <a:off x="5510580" y="2949394"/>
              <a:ext cx="1120070" cy="1120070"/>
            </a:xfrm>
            <a:prstGeom prst="ellipse">
              <a:avLst/>
            </a:prstGeom>
            <a:noFill/>
            <a:ln w="381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Tree>
    <p:custDataLst>
      <p:tags r:id="rId1"/>
    </p:custDataLst>
    <p:extLst>
      <p:ext uri="{BB962C8B-B14F-4D97-AF65-F5344CB8AC3E}">
        <p14:creationId xmlns:p14="http://schemas.microsoft.com/office/powerpoint/2010/main" val="968753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8AAA-3D65-894E-B80B-1D98935D8951}"/>
              </a:ext>
            </a:extLst>
          </p:cNvPr>
          <p:cNvSpPr>
            <a:spLocks noGrp="1"/>
          </p:cNvSpPr>
          <p:nvPr>
            <p:ph type="title"/>
          </p:nvPr>
        </p:nvSpPr>
        <p:spPr/>
        <p:txBody>
          <a:bodyPr rtlCol="0"/>
          <a:lstStyle/>
          <a:p>
            <a:pPr rtl="0"/>
            <a:r>
              <a:rPr lang="pt-BR"/>
              <a:t>Recursos do Amazon SQS (3 de 3)</a:t>
            </a:r>
          </a:p>
        </p:txBody>
      </p:sp>
      <p:grpSp>
        <p:nvGrpSpPr>
          <p:cNvPr id="21" name="Group 20" descr="dead-letter queue support.">
            <a:extLst>
              <a:ext uri="{FF2B5EF4-FFF2-40B4-BE49-F238E27FC236}">
                <a16:creationId xmlns:a16="http://schemas.microsoft.com/office/drawing/2014/main" id="{9F159251-0C75-48D5-9AED-7D40D82E8D7C}"/>
              </a:ext>
            </a:extLst>
          </p:cNvPr>
          <p:cNvGrpSpPr/>
          <p:nvPr/>
        </p:nvGrpSpPr>
        <p:grpSpPr>
          <a:xfrm>
            <a:off x="244815" y="1501447"/>
            <a:ext cx="4044953" cy="4610595"/>
            <a:chOff x="244815" y="1501447"/>
            <a:chExt cx="4044953" cy="4610595"/>
          </a:xfrm>
        </p:grpSpPr>
        <p:pic>
          <p:nvPicPr>
            <p:cNvPr id="35" name="Graphic 34">
              <a:extLst>
                <a:ext uri="{FF2B5EF4-FFF2-40B4-BE49-F238E27FC236}">
                  <a16:creationId xmlns:a16="http://schemas.microsoft.com/office/drawing/2014/main" id="{D2D3891D-F742-4005-8D51-AAB51D1469C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89471" y="4488919"/>
              <a:ext cx="731520" cy="731520"/>
            </a:xfrm>
            <a:prstGeom prst="rect">
              <a:avLst/>
            </a:prstGeom>
          </p:spPr>
        </p:pic>
        <p:sp>
          <p:nvSpPr>
            <p:cNvPr id="5" name="TextBox 4">
              <a:extLst>
                <a:ext uri="{FF2B5EF4-FFF2-40B4-BE49-F238E27FC236}">
                  <a16:creationId xmlns:a16="http://schemas.microsoft.com/office/drawing/2014/main" id="{2886BBAD-DC0B-A34A-B1B2-E2289ABE5D50}"/>
                </a:ext>
              </a:extLst>
            </p:cNvPr>
            <p:cNvSpPr txBox="1"/>
            <p:nvPr/>
          </p:nvSpPr>
          <p:spPr>
            <a:xfrm>
              <a:off x="244815" y="1501447"/>
              <a:ext cx="4044953" cy="461665"/>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Suporte à fila de mensagens mortas</a:t>
              </a:r>
            </a:p>
          </p:txBody>
        </p:sp>
        <p:cxnSp>
          <p:nvCxnSpPr>
            <p:cNvPr id="17" name="Curved Connector 16">
              <a:extLst>
                <a:ext uri="{FF2B5EF4-FFF2-40B4-BE49-F238E27FC236}">
                  <a16:creationId xmlns:a16="http://schemas.microsoft.com/office/drawing/2014/main" id="{A20261A6-3513-5F41-A50D-B4E4F79BF4F3}"/>
                </a:ext>
              </a:extLst>
            </p:cNvPr>
            <p:cNvCxnSpPr>
              <a:cxnSpLocks/>
            </p:cNvCxnSpPr>
            <p:nvPr/>
          </p:nvCxnSpPr>
          <p:spPr>
            <a:xfrm rot="5400000">
              <a:off x="991767" y="3260981"/>
              <a:ext cx="1678001" cy="58710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7C40F744-6BF2-8B42-937E-A45187B05377}"/>
                </a:ext>
              </a:extLst>
            </p:cNvPr>
            <p:cNvCxnSpPr>
              <a:endCxn id="12" idx="0"/>
            </p:cNvCxnSpPr>
            <p:nvPr/>
          </p:nvCxnSpPr>
          <p:spPr>
            <a:xfrm rot="16200000" flipH="1">
              <a:off x="1854258" y="3356783"/>
              <a:ext cx="1219573" cy="729913"/>
            </a:xfrm>
            <a:prstGeom prst="curvedConnector3">
              <a:avLst/>
            </a:prstGeom>
            <a:ln w="38100">
              <a:solidFill>
                <a:srgbClr val="4AC1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1E319FA-FA49-6E41-86BB-A71FA9D68DDD}"/>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1539053" y="2386088"/>
              <a:ext cx="1089719" cy="1089719"/>
            </a:xfrm>
            <a:prstGeom prst="rect">
              <a:avLst/>
            </a:prstGeom>
          </p:spPr>
        </p:pic>
        <p:sp>
          <p:nvSpPr>
            <p:cNvPr id="9" name="Rectangle 8">
              <a:extLst>
                <a:ext uri="{FF2B5EF4-FFF2-40B4-BE49-F238E27FC236}">
                  <a16:creationId xmlns:a16="http://schemas.microsoft.com/office/drawing/2014/main" id="{87CB5AC6-2602-0546-9CCA-06EE566D3E50}"/>
                </a:ext>
              </a:extLst>
            </p:cNvPr>
            <p:cNvSpPr/>
            <p:nvPr/>
          </p:nvSpPr>
          <p:spPr>
            <a:xfrm flipH="1">
              <a:off x="2347740" y="3929843"/>
              <a:ext cx="962526" cy="1684421"/>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0" name="Picture 9">
              <a:extLst>
                <a:ext uri="{FF2B5EF4-FFF2-40B4-BE49-F238E27FC236}">
                  <a16:creationId xmlns:a16="http://schemas.microsoft.com/office/drawing/2014/main" id="{5CBCCAD8-BE80-7549-8AB4-787FFE78E364}"/>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2400685" y="4896358"/>
              <a:ext cx="856635" cy="856635"/>
            </a:xfrm>
            <a:prstGeom prst="rect">
              <a:avLst/>
            </a:prstGeom>
          </p:spPr>
        </p:pic>
        <p:pic>
          <p:nvPicPr>
            <p:cNvPr id="11" name="Picture 10">
              <a:extLst>
                <a:ext uri="{FF2B5EF4-FFF2-40B4-BE49-F238E27FC236}">
                  <a16:creationId xmlns:a16="http://schemas.microsoft.com/office/drawing/2014/main" id="{FA54462C-2F49-DC4C-890D-44C0A953CE9F}"/>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2400685" y="4623328"/>
              <a:ext cx="856635" cy="856635"/>
            </a:xfrm>
            <a:prstGeom prst="rect">
              <a:avLst/>
            </a:prstGeom>
          </p:spPr>
        </p:pic>
        <p:pic>
          <p:nvPicPr>
            <p:cNvPr id="12" name="Picture 11">
              <a:extLst>
                <a:ext uri="{FF2B5EF4-FFF2-40B4-BE49-F238E27FC236}">
                  <a16:creationId xmlns:a16="http://schemas.microsoft.com/office/drawing/2014/main" id="{B6E757E0-1B12-D548-9F94-A955C316B583}"/>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flipH="1">
              <a:off x="2400685" y="4331526"/>
              <a:ext cx="856635" cy="856635"/>
            </a:xfrm>
            <a:prstGeom prst="rect">
              <a:avLst/>
            </a:prstGeom>
          </p:spPr>
        </p:pic>
        <p:sp>
          <p:nvSpPr>
            <p:cNvPr id="19" name="Rectangle 18">
              <a:extLst>
                <a:ext uri="{FF2B5EF4-FFF2-40B4-BE49-F238E27FC236}">
                  <a16:creationId xmlns:a16="http://schemas.microsoft.com/office/drawing/2014/main" id="{2EE02318-9A6F-3E44-81B8-D1E8926DAD37}"/>
                </a:ext>
              </a:extLst>
            </p:cNvPr>
            <p:cNvSpPr/>
            <p:nvPr/>
          </p:nvSpPr>
          <p:spPr>
            <a:xfrm flipH="1">
              <a:off x="1251353" y="4264839"/>
              <a:ext cx="770021" cy="27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ctangle 23">
              <a:extLst>
                <a:ext uri="{FF2B5EF4-FFF2-40B4-BE49-F238E27FC236}">
                  <a16:creationId xmlns:a16="http://schemas.microsoft.com/office/drawing/2014/main" id="{C93BA5CF-F9B5-744A-A78D-F1F5F3B8814C}"/>
                </a:ext>
              </a:extLst>
            </p:cNvPr>
            <p:cNvSpPr/>
            <p:nvPr/>
          </p:nvSpPr>
          <p:spPr>
            <a:xfrm flipH="1">
              <a:off x="553288"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 name="Multiply 12"/>
            <p:cNvSpPr/>
            <p:nvPr/>
          </p:nvSpPr>
          <p:spPr>
            <a:xfrm>
              <a:off x="1292311" y="4063605"/>
              <a:ext cx="525840" cy="474782"/>
            </a:xfrm>
            <a:prstGeom prst="mathMultiply">
              <a:avLst>
                <a:gd name="adj1" fmla="val 1175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22" name="Group 21" descr="visibility timeout.">
            <a:extLst>
              <a:ext uri="{FF2B5EF4-FFF2-40B4-BE49-F238E27FC236}">
                <a16:creationId xmlns:a16="http://schemas.microsoft.com/office/drawing/2014/main" id="{77A16BA6-8EBE-40BB-9B63-7661195E9FF8}"/>
              </a:ext>
            </a:extLst>
          </p:cNvPr>
          <p:cNvGrpSpPr/>
          <p:nvPr/>
        </p:nvGrpSpPr>
        <p:grpSpPr>
          <a:xfrm>
            <a:off x="4363455" y="1535753"/>
            <a:ext cx="3465093" cy="4576289"/>
            <a:chOff x="4363455" y="1535753"/>
            <a:chExt cx="3465093" cy="4576289"/>
          </a:xfrm>
        </p:grpSpPr>
        <p:pic>
          <p:nvPicPr>
            <p:cNvPr id="36" name="Graphic 35">
              <a:extLst>
                <a:ext uri="{FF2B5EF4-FFF2-40B4-BE49-F238E27FC236}">
                  <a16:creationId xmlns:a16="http://schemas.microsoft.com/office/drawing/2014/main" id="{D646F2BE-564F-4DB7-A461-0F0A8135DEF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25623" y="4879779"/>
              <a:ext cx="731520" cy="731520"/>
            </a:xfrm>
            <a:prstGeom prst="rect">
              <a:avLst/>
            </a:prstGeom>
          </p:spPr>
        </p:pic>
        <p:pic>
          <p:nvPicPr>
            <p:cNvPr id="38" name="Graphic 37">
              <a:extLst>
                <a:ext uri="{FF2B5EF4-FFF2-40B4-BE49-F238E27FC236}">
                  <a16:creationId xmlns:a16="http://schemas.microsoft.com/office/drawing/2014/main" id="{3D2822B3-6170-4CCB-B5A1-9A02D2DA9E8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37046" y="4879779"/>
              <a:ext cx="731520" cy="731520"/>
            </a:xfrm>
            <a:prstGeom prst="rect">
              <a:avLst/>
            </a:prstGeom>
          </p:spPr>
        </p:pic>
        <p:sp>
          <p:nvSpPr>
            <p:cNvPr id="7" name="TextBox 6">
              <a:extLst>
                <a:ext uri="{FF2B5EF4-FFF2-40B4-BE49-F238E27FC236}">
                  <a16:creationId xmlns:a16="http://schemas.microsoft.com/office/drawing/2014/main" id="{0F1D9078-A0D3-654D-8242-DE4BCCF3841E}"/>
                </a:ext>
              </a:extLst>
            </p:cNvPr>
            <p:cNvSpPr txBox="1"/>
            <p:nvPr/>
          </p:nvSpPr>
          <p:spPr>
            <a:xfrm>
              <a:off x="4522552" y="1535753"/>
              <a:ext cx="3096125" cy="461665"/>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Tempo limite de visibilidade</a:t>
              </a:r>
            </a:p>
          </p:txBody>
        </p:sp>
        <p:sp>
          <p:nvSpPr>
            <p:cNvPr id="29" name="Rectangle 28">
              <a:extLst>
                <a:ext uri="{FF2B5EF4-FFF2-40B4-BE49-F238E27FC236}">
                  <a16:creationId xmlns:a16="http://schemas.microsoft.com/office/drawing/2014/main" id="{EBEA3919-97A6-0541-87F6-C96ABEF5B947}"/>
                </a:ext>
              </a:extLst>
            </p:cNvPr>
            <p:cNvSpPr/>
            <p:nvPr/>
          </p:nvSpPr>
          <p:spPr>
            <a:xfrm>
              <a:off x="4363455"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50" name="Curved Connector 49">
              <a:extLst>
                <a:ext uri="{FF2B5EF4-FFF2-40B4-BE49-F238E27FC236}">
                  <a16:creationId xmlns:a16="http://schemas.microsoft.com/office/drawing/2014/main" id="{6E8D7CEF-FA2B-EA4B-A678-E290D14D63C6}"/>
                </a:ext>
              </a:extLst>
            </p:cNvPr>
            <p:cNvCxnSpPr>
              <a:cxnSpLocks/>
              <a:stCxn id="36" idx="0"/>
            </p:cNvCxnSpPr>
            <p:nvPr/>
          </p:nvCxnSpPr>
          <p:spPr>
            <a:xfrm rot="5400000" flipH="1" flipV="1">
              <a:off x="5338693" y="4307739"/>
              <a:ext cx="824730" cy="319350"/>
            </a:xfrm>
            <a:prstGeom prst="curvedConnector3">
              <a:avLst/>
            </a:prstGeom>
            <a:ln w="38100">
              <a:solidFill>
                <a:srgbClr val="4AC1FF"/>
              </a:solidFill>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4867CB26-0AE0-C644-98D9-25EC11BF5304}"/>
                </a:ext>
              </a:extLst>
            </p:cNvPr>
            <p:cNvCxnSpPr>
              <a:cxnSpLocks/>
              <a:stCxn id="38" idx="0"/>
            </p:cNvCxnSpPr>
            <p:nvPr/>
          </p:nvCxnSpPr>
          <p:spPr>
            <a:xfrm rot="16200000" flipV="1">
              <a:off x="6037317" y="4314289"/>
              <a:ext cx="825488" cy="305491"/>
            </a:xfrm>
            <a:prstGeom prst="curvedConnector3">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6F360B8-B1DB-C04A-91D8-7E82D5380E68}"/>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5525756" y="2964570"/>
              <a:ext cx="1089719" cy="1089719"/>
            </a:xfrm>
            <a:prstGeom prst="rect">
              <a:avLst/>
            </a:prstGeom>
          </p:spPr>
        </p:pic>
        <p:sp>
          <p:nvSpPr>
            <p:cNvPr id="47" name="Oval 46">
              <a:extLst>
                <a:ext uri="{FF2B5EF4-FFF2-40B4-BE49-F238E27FC236}">
                  <a16:creationId xmlns:a16="http://schemas.microsoft.com/office/drawing/2014/main" id="{7F8BC635-565F-6C4B-A648-768488D284FB}"/>
                </a:ext>
              </a:extLst>
            </p:cNvPr>
            <p:cNvSpPr/>
            <p:nvPr/>
          </p:nvSpPr>
          <p:spPr>
            <a:xfrm>
              <a:off x="5510580" y="2949394"/>
              <a:ext cx="1120070" cy="1120070"/>
            </a:xfrm>
            <a:prstGeom prst="ellipse">
              <a:avLst/>
            </a:prstGeom>
            <a:noFill/>
            <a:ln w="381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23" name="Group 22" descr="long polling.">
            <a:extLst>
              <a:ext uri="{FF2B5EF4-FFF2-40B4-BE49-F238E27FC236}">
                <a16:creationId xmlns:a16="http://schemas.microsoft.com/office/drawing/2014/main" id="{B5B61F0C-876F-4D44-BF24-A5818198C58E}"/>
              </a:ext>
            </a:extLst>
          </p:cNvPr>
          <p:cNvGrpSpPr/>
          <p:nvPr/>
        </p:nvGrpSpPr>
        <p:grpSpPr>
          <a:xfrm>
            <a:off x="8223924" y="1766586"/>
            <a:ext cx="3465093" cy="4345456"/>
            <a:chOff x="8223924" y="1766586"/>
            <a:chExt cx="3465093" cy="4345456"/>
          </a:xfrm>
        </p:grpSpPr>
        <p:pic>
          <p:nvPicPr>
            <p:cNvPr id="40" name="Graphic 39">
              <a:extLst>
                <a:ext uri="{FF2B5EF4-FFF2-40B4-BE49-F238E27FC236}">
                  <a16:creationId xmlns:a16="http://schemas.microsoft.com/office/drawing/2014/main" id="{51DE76EF-4ADF-4D93-8A48-386DC483DCA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45536" y="3785316"/>
              <a:ext cx="731520" cy="731520"/>
            </a:xfrm>
            <a:prstGeom prst="rect">
              <a:avLst/>
            </a:prstGeom>
          </p:spPr>
        </p:pic>
        <p:sp>
          <p:nvSpPr>
            <p:cNvPr id="6" name="TextBox 5">
              <a:extLst>
                <a:ext uri="{FF2B5EF4-FFF2-40B4-BE49-F238E27FC236}">
                  <a16:creationId xmlns:a16="http://schemas.microsoft.com/office/drawing/2014/main" id="{4762A4EE-C5E1-D247-907B-79D9BCB40E6F}"/>
                </a:ext>
              </a:extLst>
            </p:cNvPr>
            <p:cNvSpPr txBox="1"/>
            <p:nvPr/>
          </p:nvSpPr>
          <p:spPr>
            <a:xfrm>
              <a:off x="8408409" y="1766586"/>
              <a:ext cx="3096125" cy="461665"/>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Sondagem longa</a:t>
              </a:r>
            </a:p>
          </p:txBody>
        </p:sp>
        <p:sp>
          <p:nvSpPr>
            <p:cNvPr id="51" name="Rectangle 50">
              <a:extLst>
                <a:ext uri="{FF2B5EF4-FFF2-40B4-BE49-F238E27FC236}">
                  <a16:creationId xmlns:a16="http://schemas.microsoft.com/office/drawing/2014/main" id="{53BE3FC3-C9C9-DE47-9CAB-771D2BB40969}"/>
                </a:ext>
              </a:extLst>
            </p:cNvPr>
            <p:cNvSpPr/>
            <p:nvPr/>
          </p:nvSpPr>
          <p:spPr>
            <a:xfrm>
              <a:off x="8223924"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8" name="Rectangle 57">
              <a:extLst>
                <a:ext uri="{FF2B5EF4-FFF2-40B4-BE49-F238E27FC236}">
                  <a16:creationId xmlns:a16="http://schemas.microsoft.com/office/drawing/2014/main" id="{1D1996A0-A4D6-3E49-859F-A2968BD98897}"/>
                </a:ext>
              </a:extLst>
            </p:cNvPr>
            <p:cNvSpPr/>
            <p:nvPr/>
          </p:nvSpPr>
          <p:spPr>
            <a:xfrm flipH="1">
              <a:off x="10381416" y="3378792"/>
              <a:ext cx="962526" cy="1684421"/>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63" name="Straight Connector 62">
              <a:extLst>
                <a:ext uri="{FF2B5EF4-FFF2-40B4-BE49-F238E27FC236}">
                  <a16:creationId xmlns:a16="http://schemas.microsoft.com/office/drawing/2014/main" id="{389DA90B-5804-4F45-8F94-114CC97CA17A}"/>
                </a:ext>
              </a:extLst>
            </p:cNvPr>
            <p:cNvCxnSpPr>
              <a:cxnSpLocks/>
            </p:cNvCxnSpPr>
            <p:nvPr/>
          </p:nvCxnSpPr>
          <p:spPr>
            <a:xfrm>
              <a:off x="9297653" y="4159742"/>
              <a:ext cx="1083763" cy="0"/>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597A36A5-B8A4-9F49-815E-0363F6CE1021}"/>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flipH="1">
              <a:off x="9557528" y="3868256"/>
              <a:ext cx="518393" cy="518393"/>
            </a:xfrm>
            <a:prstGeom prst="rect">
              <a:avLst/>
            </a:prstGeom>
          </p:spPr>
        </p:pic>
      </p:grpSp>
    </p:spTree>
    <p:custDataLst>
      <p:tags r:id="rId1"/>
    </p:custDataLst>
    <p:extLst>
      <p:ext uri="{BB962C8B-B14F-4D97-AF65-F5344CB8AC3E}">
        <p14:creationId xmlns:p14="http://schemas.microsoft.com/office/powerpoint/2010/main" val="1499438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D9-F735-424E-93A5-12DAF6CD7B16}"/>
              </a:ext>
            </a:extLst>
          </p:cNvPr>
          <p:cNvSpPr>
            <a:spLocks noGrp="1"/>
          </p:cNvSpPr>
          <p:nvPr>
            <p:ph type="title"/>
          </p:nvPr>
        </p:nvSpPr>
        <p:spPr/>
        <p:txBody>
          <a:bodyPr rtlCol="0"/>
          <a:lstStyle/>
          <a:p>
            <a:pPr rtl="0"/>
            <a:r>
              <a:rPr lang="pt-BR"/>
              <a:t>Ciclo de vida de mensagens do Amazon SQS: criação</a:t>
            </a:r>
          </a:p>
        </p:txBody>
      </p:sp>
      <p:grpSp>
        <p:nvGrpSpPr>
          <p:cNvPr id="10" name="Group 9" descr="first stage of sqs message lifecycle where a producer sends a message to a queue, and the message is distributed redundantly. ">
            <a:extLst>
              <a:ext uri="{FF2B5EF4-FFF2-40B4-BE49-F238E27FC236}">
                <a16:creationId xmlns:a16="http://schemas.microsoft.com/office/drawing/2014/main" id="{13AF51B1-61D8-4838-B80B-66688FD1F82B}"/>
              </a:ext>
            </a:extLst>
          </p:cNvPr>
          <p:cNvGrpSpPr/>
          <p:nvPr/>
        </p:nvGrpSpPr>
        <p:grpSpPr>
          <a:xfrm>
            <a:off x="312238" y="1812289"/>
            <a:ext cx="10486956" cy="4456985"/>
            <a:chOff x="312238" y="1812289"/>
            <a:chExt cx="10486956" cy="4456985"/>
          </a:xfrm>
        </p:grpSpPr>
        <p:sp>
          <p:nvSpPr>
            <p:cNvPr id="8" name="TextBox 7">
              <a:extLst>
                <a:ext uri="{FF2B5EF4-FFF2-40B4-BE49-F238E27FC236}">
                  <a16:creationId xmlns:a16="http://schemas.microsoft.com/office/drawing/2014/main" id="{D31B07F8-7D79-F940-93A0-0A9F53243C1C}"/>
                </a:ext>
              </a:extLst>
            </p:cNvPr>
            <p:cNvSpPr txBox="1"/>
            <p:nvPr/>
          </p:nvSpPr>
          <p:spPr>
            <a:xfrm>
              <a:off x="564014" y="2723467"/>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Produtor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Graphic 31">
              <a:extLst>
                <a:ext uri="{FF2B5EF4-FFF2-40B4-BE49-F238E27FC236}">
                  <a16:creationId xmlns:a16="http://schemas.microsoft.com/office/drawing/2014/main" id="{B5F3D1D3-551C-42FE-AADF-14A02E14BA1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82687" y="3364814"/>
              <a:ext cx="1005840" cy="1005840"/>
            </a:xfrm>
            <a:prstGeom prst="rect">
              <a:avLst/>
            </a:prstGeom>
          </p:spPr>
        </p:pic>
        <p:pic>
          <p:nvPicPr>
            <p:cNvPr id="5" name="Picture 4">
              <a:extLst>
                <a:ext uri="{FF2B5EF4-FFF2-40B4-BE49-F238E27FC236}">
                  <a16:creationId xmlns:a16="http://schemas.microsoft.com/office/drawing/2014/main" id="{5047B75B-6B7B-5D43-A50E-663D2D155B6A}"/>
                </a:ext>
                <a:ext uri="{C183D7F6-B498-43B3-948B-1728B52AA6E4}">
                  <adec:decorative xmlns:adec="http://schemas.microsoft.com/office/drawing/2017/decorative" xmlns="" val="1"/>
                </a:ext>
              </a:extLst>
            </p:cNvPr>
            <p:cNvPicPr>
              <a:picLocks noChangeAspect="1"/>
            </p:cNvPicPr>
            <p:nvPr/>
          </p:nvPicPr>
          <p:blipFill rotWithShape="1">
            <a:blip r:embed="rId6"/>
            <a:srcRect l="7803" t="6612" r="6723" b="6773"/>
            <a:stretch/>
          </p:blipFill>
          <p:spPr>
            <a:xfrm>
              <a:off x="4692411" y="2630868"/>
              <a:ext cx="332838" cy="489908"/>
            </a:xfrm>
            <a:prstGeom prst="rect">
              <a:avLst/>
            </a:prstGeom>
          </p:spPr>
        </p:pic>
        <p:pic>
          <p:nvPicPr>
            <p:cNvPr id="6" name="Picture 5">
              <a:extLst>
                <a:ext uri="{FF2B5EF4-FFF2-40B4-BE49-F238E27FC236}">
                  <a16:creationId xmlns:a16="http://schemas.microsoft.com/office/drawing/2014/main" id="{985112D7-0A5B-814D-928F-37212AA7883C}"/>
                </a:ext>
                <a:ext uri="{C183D7F6-B498-43B3-948B-1728B52AA6E4}">
                  <adec:decorative xmlns:adec="http://schemas.microsoft.com/office/drawing/2017/decorative" xmlns="" val="1"/>
                </a:ext>
              </a:extLst>
            </p:cNvPr>
            <p:cNvPicPr>
              <a:picLocks noChangeAspect="1"/>
            </p:cNvPicPr>
            <p:nvPr/>
          </p:nvPicPr>
          <p:blipFill>
            <a:blip r:embed="rId7">
              <a:duotone>
                <a:schemeClr val="accent1">
                  <a:shade val="45000"/>
                  <a:satMod val="135000"/>
                </a:schemeClr>
                <a:prstClr val="white"/>
              </a:duotone>
            </a:blip>
            <a:stretch>
              <a:fillRect/>
            </a:stretch>
          </p:blipFill>
          <p:spPr>
            <a:xfrm>
              <a:off x="641185" y="3285409"/>
              <a:ext cx="1221558" cy="1221558"/>
            </a:xfrm>
            <a:prstGeom prst="rect">
              <a:avLst/>
            </a:prstGeom>
          </p:spPr>
        </p:pic>
        <p:pic>
          <p:nvPicPr>
            <p:cNvPr id="7" name="Picture 6">
              <a:extLst>
                <a:ext uri="{FF2B5EF4-FFF2-40B4-BE49-F238E27FC236}">
                  <a16:creationId xmlns:a16="http://schemas.microsoft.com/office/drawing/2014/main" id="{87200133-B3A5-A647-9E04-FE98AD15088B}"/>
                </a:ext>
                <a:ext uri="{C183D7F6-B498-43B3-948B-1728B52AA6E4}">
                  <adec:decorative xmlns:adec="http://schemas.microsoft.com/office/drawing/2017/decorative" xmlns="" val="1"/>
                </a:ext>
              </a:extLst>
            </p:cNvPr>
            <p:cNvPicPr>
              <a:picLocks noChangeAspect="1"/>
            </p:cNvPicPr>
            <p:nvPr/>
          </p:nvPicPr>
          <p:blipFill>
            <a:blip r:embed="rId7">
              <a:duotone>
                <a:schemeClr val="accent6">
                  <a:shade val="45000"/>
                  <a:satMod val="135000"/>
                </a:schemeClr>
                <a:prstClr val="white"/>
              </a:duotone>
            </a:blip>
            <a:stretch>
              <a:fillRect/>
            </a:stretch>
          </p:blipFill>
          <p:spPr>
            <a:xfrm>
              <a:off x="9500465" y="3285409"/>
              <a:ext cx="1221558" cy="1221558"/>
            </a:xfrm>
            <a:prstGeom prst="rect">
              <a:avLst/>
            </a:prstGeom>
          </p:spPr>
        </p:pic>
        <p:sp>
          <p:nvSpPr>
            <p:cNvPr id="9" name="TextBox 8">
              <a:extLst>
                <a:ext uri="{FF2B5EF4-FFF2-40B4-BE49-F238E27FC236}">
                  <a16:creationId xmlns:a16="http://schemas.microsoft.com/office/drawing/2014/main" id="{5CD6CC64-2C66-A74A-8238-A67C13CCDAF3}"/>
                </a:ext>
              </a:extLst>
            </p:cNvPr>
            <p:cNvSpPr txBox="1"/>
            <p:nvPr/>
          </p:nvSpPr>
          <p:spPr>
            <a:xfrm>
              <a:off x="9423294" y="2723466"/>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Consumidor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24CF30A0-E9D9-D540-9185-258B281CBDBD}"/>
                </a:ext>
              </a:extLst>
            </p:cNvPr>
            <p:cNvSpPr txBox="1"/>
            <p:nvPr/>
          </p:nvSpPr>
          <p:spPr>
            <a:xfrm>
              <a:off x="2896383" y="4139968"/>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Fila</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2" name="Straight Arrow Connector 11">
              <a:extLst>
                <a:ext uri="{FF2B5EF4-FFF2-40B4-BE49-F238E27FC236}">
                  <a16:creationId xmlns:a16="http://schemas.microsoft.com/office/drawing/2014/main" id="{5DAE2855-4B11-864A-8DBE-74DED9CD093D}"/>
                </a:ext>
              </a:extLst>
            </p:cNvPr>
            <p:cNvCxnSpPr>
              <a:cxnSpLocks/>
            </p:cNvCxnSpPr>
            <p:nvPr/>
          </p:nvCxnSpPr>
          <p:spPr>
            <a:xfrm>
              <a:off x="1862744" y="3896189"/>
              <a:ext cx="1208479" cy="1"/>
            </a:xfrm>
            <a:prstGeom prst="straightConnector1">
              <a:avLst/>
            </a:prstGeom>
            <a:ln>
              <a:solidFill>
                <a:schemeClr val="bg2">
                  <a:lumMod val="2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6221E81-2B81-7F43-B083-B5E9D6F45E98}"/>
                </a:ext>
              </a:extLst>
            </p:cNvPr>
            <p:cNvSpPr/>
            <p:nvPr/>
          </p:nvSpPr>
          <p:spPr>
            <a:xfrm>
              <a:off x="4156071" y="1812289"/>
              <a:ext cx="3869826" cy="3995225"/>
            </a:xfrm>
            <a:prstGeom prst="roundRect">
              <a:avLst>
                <a:gd name="adj" fmla="val 2702"/>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15" name="Can 14">
              <a:extLst>
                <a:ext uri="{FF2B5EF4-FFF2-40B4-BE49-F238E27FC236}">
                  <a16:creationId xmlns:a16="http://schemas.microsoft.com/office/drawing/2014/main" id="{3D0AC1C2-018A-2443-8BE3-334BBE0809E1}"/>
                </a:ext>
              </a:extLst>
            </p:cNvPr>
            <p:cNvSpPr/>
            <p:nvPr/>
          </p:nvSpPr>
          <p:spPr>
            <a:xfrm>
              <a:off x="4437360"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16" name="Picture 15">
              <a:extLst>
                <a:ext uri="{FF2B5EF4-FFF2-40B4-BE49-F238E27FC236}">
                  <a16:creationId xmlns:a16="http://schemas.microsoft.com/office/drawing/2014/main" id="{19753329-0240-7F49-A4CE-05CD53A47593}"/>
                </a:ext>
                <a:ext uri="{C183D7F6-B498-43B3-948B-1728B52AA6E4}">
                  <adec:decorative xmlns:adec="http://schemas.microsoft.com/office/drawing/2017/decorative" xmlns="" val="1"/>
                </a:ext>
              </a:extLst>
            </p:cNvPr>
            <p:cNvPicPr>
              <a:picLocks noChangeAspect="1"/>
            </p:cNvPicPr>
            <p:nvPr/>
          </p:nvPicPr>
          <p:blipFill rotWithShape="1">
            <a:blip r:embed="rId6"/>
            <a:srcRect l="7803" t="6612" r="6723" b="6773"/>
            <a:stretch/>
          </p:blipFill>
          <p:spPr>
            <a:xfrm>
              <a:off x="4692411" y="3860389"/>
              <a:ext cx="332838" cy="489908"/>
            </a:xfrm>
            <a:prstGeom prst="rect">
              <a:avLst/>
            </a:prstGeom>
          </p:spPr>
        </p:pic>
        <p:sp>
          <p:nvSpPr>
            <p:cNvPr id="17" name="Can 16">
              <a:extLst>
                <a:ext uri="{FF2B5EF4-FFF2-40B4-BE49-F238E27FC236}">
                  <a16:creationId xmlns:a16="http://schemas.microsoft.com/office/drawing/2014/main" id="{77DF056E-F4FF-1142-90AB-B23442AE49E0}"/>
                </a:ext>
              </a:extLst>
            </p:cNvPr>
            <p:cNvSpPr/>
            <p:nvPr/>
          </p:nvSpPr>
          <p:spPr>
            <a:xfrm>
              <a:off x="4437360"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19" name="Can 18">
              <a:extLst>
                <a:ext uri="{FF2B5EF4-FFF2-40B4-BE49-F238E27FC236}">
                  <a16:creationId xmlns:a16="http://schemas.microsoft.com/office/drawing/2014/main" id="{2D4038DE-2B31-0347-9C26-A0A80A4A2857}"/>
                </a:ext>
              </a:extLst>
            </p:cNvPr>
            <p:cNvSpPr/>
            <p:nvPr/>
          </p:nvSpPr>
          <p:spPr>
            <a:xfrm>
              <a:off x="4437360"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26" name="Picture 25">
              <a:extLst>
                <a:ext uri="{FF2B5EF4-FFF2-40B4-BE49-F238E27FC236}">
                  <a16:creationId xmlns:a16="http://schemas.microsoft.com/office/drawing/2014/main" id="{EF0B807E-9CFB-3143-B474-BE45BB3FD460}"/>
                </a:ext>
                <a:ext uri="{C183D7F6-B498-43B3-948B-1728B52AA6E4}">
                  <adec:decorative xmlns:adec="http://schemas.microsoft.com/office/drawing/2017/decorative" xmlns="" val="1"/>
                </a:ext>
              </a:extLst>
            </p:cNvPr>
            <p:cNvPicPr>
              <a:picLocks noChangeAspect="1"/>
            </p:cNvPicPr>
            <p:nvPr/>
          </p:nvPicPr>
          <p:blipFill rotWithShape="1">
            <a:blip r:embed="rId6"/>
            <a:srcRect l="7803" t="6612" r="6723" b="6773"/>
            <a:stretch/>
          </p:blipFill>
          <p:spPr>
            <a:xfrm>
              <a:off x="5977619" y="2630868"/>
              <a:ext cx="332838" cy="489908"/>
            </a:xfrm>
            <a:prstGeom prst="rect">
              <a:avLst/>
            </a:prstGeom>
          </p:spPr>
        </p:pic>
        <p:sp>
          <p:nvSpPr>
            <p:cNvPr id="27" name="Can 26">
              <a:extLst>
                <a:ext uri="{FF2B5EF4-FFF2-40B4-BE49-F238E27FC236}">
                  <a16:creationId xmlns:a16="http://schemas.microsoft.com/office/drawing/2014/main" id="{6953AA97-0B9D-904F-8E84-95DC960B09DD}"/>
                </a:ext>
              </a:extLst>
            </p:cNvPr>
            <p:cNvSpPr/>
            <p:nvPr/>
          </p:nvSpPr>
          <p:spPr>
            <a:xfrm>
              <a:off x="5722568"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29" name="Can 28">
              <a:extLst>
                <a:ext uri="{FF2B5EF4-FFF2-40B4-BE49-F238E27FC236}">
                  <a16:creationId xmlns:a16="http://schemas.microsoft.com/office/drawing/2014/main" id="{7C3F390A-D499-9B4A-9DBC-DE9BD35D3550}"/>
                </a:ext>
              </a:extLst>
            </p:cNvPr>
            <p:cNvSpPr/>
            <p:nvPr/>
          </p:nvSpPr>
          <p:spPr>
            <a:xfrm>
              <a:off x="5722568"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30" name="Picture 29">
              <a:extLst>
                <a:ext uri="{FF2B5EF4-FFF2-40B4-BE49-F238E27FC236}">
                  <a16:creationId xmlns:a16="http://schemas.microsoft.com/office/drawing/2014/main" id="{A9D1CB4D-7820-6648-A2A0-174D08586D18}"/>
                </a:ext>
                <a:ext uri="{C183D7F6-B498-43B3-948B-1728B52AA6E4}">
                  <adec:decorative xmlns:adec="http://schemas.microsoft.com/office/drawing/2017/decorative" xmlns="" val="1"/>
                </a:ext>
              </a:extLst>
            </p:cNvPr>
            <p:cNvPicPr>
              <a:picLocks noChangeAspect="1"/>
            </p:cNvPicPr>
            <p:nvPr/>
          </p:nvPicPr>
          <p:blipFill rotWithShape="1">
            <a:blip r:embed="rId6"/>
            <a:srcRect l="7803" t="6612" r="6723" b="6773"/>
            <a:stretch/>
          </p:blipFill>
          <p:spPr>
            <a:xfrm>
              <a:off x="5977619" y="5089910"/>
              <a:ext cx="332838" cy="489908"/>
            </a:xfrm>
            <a:prstGeom prst="rect">
              <a:avLst/>
            </a:prstGeom>
          </p:spPr>
        </p:pic>
        <p:sp>
          <p:nvSpPr>
            <p:cNvPr id="31" name="Can 30">
              <a:extLst>
                <a:ext uri="{FF2B5EF4-FFF2-40B4-BE49-F238E27FC236}">
                  <a16:creationId xmlns:a16="http://schemas.microsoft.com/office/drawing/2014/main" id="{E49560BD-E184-2545-8F69-07E5C400490A}"/>
                </a:ext>
              </a:extLst>
            </p:cNvPr>
            <p:cNvSpPr/>
            <p:nvPr/>
          </p:nvSpPr>
          <p:spPr>
            <a:xfrm>
              <a:off x="5722568"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3" name="Can 32">
              <a:extLst>
                <a:ext uri="{FF2B5EF4-FFF2-40B4-BE49-F238E27FC236}">
                  <a16:creationId xmlns:a16="http://schemas.microsoft.com/office/drawing/2014/main" id="{E602C7F1-F78C-FA4A-BB5A-063AF216A722}"/>
                </a:ext>
              </a:extLst>
            </p:cNvPr>
            <p:cNvSpPr/>
            <p:nvPr/>
          </p:nvSpPr>
          <p:spPr>
            <a:xfrm>
              <a:off x="7007777"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34" name="Picture 33">
              <a:extLst>
                <a:ext uri="{FF2B5EF4-FFF2-40B4-BE49-F238E27FC236}">
                  <a16:creationId xmlns:a16="http://schemas.microsoft.com/office/drawing/2014/main" id="{09DE79C4-D5CA-434A-9FCA-209B6CCFFE05}"/>
                </a:ext>
                <a:ext uri="{C183D7F6-B498-43B3-948B-1728B52AA6E4}">
                  <adec:decorative xmlns:adec="http://schemas.microsoft.com/office/drawing/2017/decorative" xmlns="" val="1"/>
                </a:ext>
              </a:extLst>
            </p:cNvPr>
            <p:cNvPicPr>
              <a:picLocks noChangeAspect="1"/>
            </p:cNvPicPr>
            <p:nvPr/>
          </p:nvPicPr>
          <p:blipFill rotWithShape="1">
            <a:blip r:embed="rId6"/>
            <a:srcRect l="7803" t="6612" r="6723" b="6773"/>
            <a:stretch/>
          </p:blipFill>
          <p:spPr>
            <a:xfrm>
              <a:off x="7262828" y="3860389"/>
              <a:ext cx="332838" cy="489908"/>
            </a:xfrm>
            <a:prstGeom prst="rect">
              <a:avLst/>
            </a:prstGeom>
          </p:spPr>
        </p:pic>
        <p:sp>
          <p:nvSpPr>
            <p:cNvPr id="35" name="Can 34">
              <a:extLst>
                <a:ext uri="{FF2B5EF4-FFF2-40B4-BE49-F238E27FC236}">
                  <a16:creationId xmlns:a16="http://schemas.microsoft.com/office/drawing/2014/main" id="{BC2FC351-28F3-C34F-BAB3-9CD591997D38}"/>
                </a:ext>
              </a:extLst>
            </p:cNvPr>
            <p:cNvSpPr/>
            <p:nvPr/>
          </p:nvSpPr>
          <p:spPr>
            <a:xfrm>
              <a:off x="7007777"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7" name="Can 36">
              <a:extLst>
                <a:ext uri="{FF2B5EF4-FFF2-40B4-BE49-F238E27FC236}">
                  <a16:creationId xmlns:a16="http://schemas.microsoft.com/office/drawing/2014/main" id="{47295F7A-D7F9-F44C-A4FC-DCC4951C7551}"/>
                </a:ext>
              </a:extLst>
            </p:cNvPr>
            <p:cNvSpPr/>
            <p:nvPr/>
          </p:nvSpPr>
          <p:spPr>
            <a:xfrm>
              <a:off x="7007777"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8" name="TextBox 37">
              <a:extLst>
                <a:ext uri="{FF2B5EF4-FFF2-40B4-BE49-F238E27FC236}">
                  <a16:creationId xmlns:a16="http://schemas.microsoft.com/office/drawing/2014/main" id="{85AF4CA8-3275-DC44-A643-268C4CEFAF20}"/>
                </a:ext>
              </a:extLst>
            </p:cNvPr>
            <p:cNvSpPr txBox="1"/>
            <p:nvPr/>
          </p:nvSpPr>
          <p:spPr>
            <a:xfrm>
              <a:off x="5049478" y="1844994"/>
              <a:ext cx="2083015" cy="311910"/>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Servidores SQS</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1" name="Picture 40">
              <a:extLst>
                <a:ext uri="{FF2B5EF4-FFF2-40B4-BE49-F238E27FC236}">
                  <a16:creationId xmlns:a16="http://schemas.microsoft.com/office/drawing/2014/main" id="{361D6C79-33AB-FC44-8BFF-4884C99F7B10}"/>
                </a:ext>
                <a:ext uri="{C183D7F6-B498-43B3-948B-1728B52AA6E4}">
                  <adec:decorative xmlns:adec="http://schemas.microsoft.com/office/drawing/2017/decorative" xmlns="" val="1"/>
                </a:ext>
              </a:extLst>
            </p:cNvPr>
            <p:cNvPicPr>
              <a:picLocks noChangeAspect="1"/>
            </p:cNvPicPr>
            <p:nvPr/>
          </p:nvPicPr>
          <p:blipFill rotWithShape="1">
            <a:blip r:embed="rId6"/>
            <a:srcRect l="7803" t="6612" r="6723" b="6773"/>
            <a:stretch/>
          </p:blipFill>
          <p:spPr>
            <a:xfrm>
              <a:off x="2238748" y="3651233"/>
              <a:ext cx="332838" cy="489908"/>
            </a:xfrm>
            <a:prstGeom prst="rect">
              <a:avLst/>
            </a:prstGeom>
          </p:spPr>
        </p:pic>
        <p:sp>
          <p:nvSpPr>
            <p:cNvPr id="42" name="TextBox 41">
              <a:extLst>
                <a:ext uri="{FF2B5EF4-FFF2-40B4-BE49-F238E27FC236}">
                  <a16:creationId xmlns:a16="http://schemas.microsoft.com/office/drawing/2014/main" id="{DD7FFFDF-9255-6B4B-9E8C-2EEE6097CB15}"/>
                </a:ext>
              </a:extLst>
            </p:cNvPr>
            <p:cNvSpPr txBox="1"/>
            <p:nvPr/>
          </p:nvSpPr>
          <p:spPr>
            <a:xfrm>
              <a:off x="754504" y="5438277"/>
              <a:ext cx="2959297" cy="830997"/>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O produtor envia mensagem para a fila, que é distribuída de modo redundante.</a:t>
              </a:r>
            </a:p>
          </p:txBody>
        </p:sp>
        <p:sp>
          <p:nvSpPr>
            <p:cNvPr id="43" name="Oval 42">
              <a:extLst>
                <a:ext uri="{FF2B5EF4-FFF2-40B4-BE49-F238E27FC236}">
                  <a16:creationId xmlns:a16="http://schemas.microsoft.com/office/drawing/2014/main" id="{7AB25DFC-F5A1-AB4F-BDB5-16B69CD0F57F}"/>
                </a:ext>
              </a:extLst>
            </p:cNvPr>
            <p:cNvSpPr>
              <a:spLocks noChangeAspect="1"/>
            </p:cNvSpPr>
            <p:nvPr/>
          </p:nvSpPr>
          <p:spPr>
            <a:xfrm>
              <a:off x="312238" y="5624962"/>
              <a:ext cx="385301" cy="385301"/>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sz="1600" b="1">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1</a:t>
              </a:r>
            </a:p>
          </p:txBody>
        </p:sp>
      </p:grpSp>
    </p:spTree>
    <p:custDataLst>
      <p:tags r:id="rId1"/>
    </p:custDataLst>
    <p:extLst>
      <p:ext uri="{BB962C8B-B14F-4D97-AF65-F5344CB8AC3E}">
        <p14:creationId xmlns:p14="http://schemas.microsoft.com/office/powerpoint/2010/main" val="2932099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D9-F735-424E-93A5-12DAF6CD7B16}"/>
              </a:ext>
            </a:extLst>
          </p:cNvPr>
          <p:cNvSpPr>
            <a:spLocks noGrp="1"/>
          </p:cNvSpPr>
          <p:nvPr>
            <p:ph type="title"/>
          </p:nvPr>
        </p:nvSpPr>
        <p:spPr/>
        <p:txBody>
          <a:bodyPr rtlCol="0"/>
          <a:lstStyle/>
          <a:p>
            <a:pPr rtl="0"/>
            <a:r>
              <a:rPr lang="pt-BR"/>
              <a:t>Ciclo de vida de mensagens do Amazon SQS: processo</a:t>
            </a:r>
          </a:p>
        </p:txBody>
      </p:sp>
      <p:grpSp>
        <p:nvGrpSpPr>
          <p:cNvPr id="11" name="Group 10" descr="second stage in sqs message lifecycle is where a consumer retrieves a message from the queue and the visibility timeout starts.">
            <a:extLst>
              <a:ext uri="{FF2B5EF4-FFF2-40B4-BE49-F238E27FC236}">
                <a16:creationId xmlns:a16="http://schemas.microsoft.com/office/drawing/2014/main" id="{C1913F09-C9B1-4660-AD02-6709922DAE64}"/>
              </a:ext>
            </a:extLst>
          </p:cNvPr>
          <p:cNvGrpSpPr/>
          <p:nvPr/>
        </p:nvGrpSpPr>
        <p:grpSpPr>
          <a:xfrm>
            <a:off x="312238" y="1812289"/>
            <a:ext cx="10953416" cy="4534143"/>
            <a:chOff x="312238" y="1812289"/>
            <a:chExt cx="10953416" cy="4534143"/>
          </a:xfrm>
        </p:grpSpPr>
        <p:sp>
          <p:nvSpPr>
            <p:cNvPr id="28" name="TextBox 27">
              <a:extLst>
                <a:ext uri="{FF2B5EF4-FFF2-40B4-BE49-F238E27FC236}">
                  <a16:creationId xmlns:a16="http://schemas.microsoft.com/office/drawing/2014/main" id="{A021479A-127D-1C41-80D2-F5C4F6F9739B}"/>
                </a:ext>
              </a:extLst>
            </p:cNvPr>
            <p:cNvSpPr txBox="1"/>
            <p:nvPr/>
          </p:nvSpPr>
          <p:spPr>
            <a:xfrm>
              <a:off x="754505" y="5378719"/>
              <a:ext cx="2959299" cy="830997"/>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 mensagem é coletada para processamento por um consumidor e o tempo limite de visibilidade começa.</a:t>
              </a:r>
            </a:p>
          </p:txBody>
        </p:sp>
        <p:sp>
          <p:nvSpPr>
            <p:cNvPr id="32" name="Oval 31">
              <a:extLst>
                <a:ext uri="{FF2B5EF4-FFF2-40B4-BE49-F238E27FC236}">
                  <a16:creationId xmlns:a16="http://schemas.microsoft.com/office/drawing/2014/main" id="{8835E63C-24DA-024A-8C11-A659493C950A}"/>
                </a:ext>
              </a:extLst>
            </p:cNvPr>
            <p:cNvSpPr>
              <a:spLocks noChangeAspect="1"/>
            </p:cNvSpPr>
            <p:nvPr/>
          </p:nvSpPr>
          <p:spPr>
            <a:xfrm>
              <a:off x="312238" y="5624962"/>
              <a:ext cx="385301" cy="385301"/>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sz="1600" b="1">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2</a:t>
              </a:r>
            </a:p>
          </p:txBody>
        </p:sp>
        <p:pic>
          <p:nvPicPr>
            <p:cNvPr id="5" name="Picture 4">
              <a:extLst>
                <a:ext uri="{FF2B5EF4-FFF2-40B4-BE49-F238E27FC236}">
                  <a16:creationId xmlns:a16="http://schemas.microsoft.com/office/drawing/2014/main" id="{5047B75B-6B7B-5D43-A50E-663D2D155B6A}"/>
                </a:ext>
                <a:ext uri="{C183D7F6-B498-43B3-948B-1728B52AA6E4}">
                  <adec:decorative xmlns:adec="http://schemas.microsoft.com/office/drawing/2017/decorative" xmlns="" val="1"/>
                </a:ext>
              </a:extLst>
            </p:cNvPr>
            <p:cNvPicPr>
              <a:picLocks noChangeAspect="1"/>
            </p:cNvPicPr>
            <p:nvPr/>
          </p:nvPicPr>
          <p:blipFill rotWithShape="1">
            <a:blip r:embed="rId4"/>
            <a:srcRect l="7803" t="6612" r="6723" b="6773"/>
            <a:stretch/>
          </p:blipFill>
          <p:spPr>
            <a:xfrm>
              <a:off x="4692411" y="2630868"/>
              <a:ext cx="332838" cy="489908"/>
            </a:xfrm>
            <a:prstGeom prst="rect">
              <a:avLst/>
            </a:prstGeom>
          </p:spPr>
        </p:pic>
        <p:pic>
          <p:nvPicPr>
            <p:cNvPr id="6" name="Picture 5">
              <a:extLst>
                <a:ext uri="{FF2B5EF4-FFF2-40B4-BE49-F238E27FC236}">
                  <a16:creationId xmlns:a16="http://schemas.microsoft.com/office/drawing/2014/main" id="{985112D7-0A5B-814D-928F-37212AA7883C}"/>
                </a:ext>
                <a:ext uri="{C183D7F6-B498-43B3-948B-1728B52AA6E4}">
                  <adec:decorative xmlns:adec="http://schemas.microsoft.com/office/drawing/2017/decorative" xmlns="" val="1"/>
                </a:ext>
              </a:extLst>
            </p:cNvPr>
            <p:cNvPicPr>
              <a:picLocks noChangeAspect="1"/>
            </p:cNvPicPr>
            <p:nvPr/>
          </p:nvPicPr>
          <p:blipFill>
            <a:blip r:embed="rId5">
              <a:duotone>
                <a:schemeClr val="accent1">
                  <a:shade val="45000"/>
                  <a:satMod val="135000"/>
                </a:schemeClr>
                <a:prstClr val="white"/>
              </a:duotone>
            </a:blip>
            <a:stretch>
              <a:fillRect/>
            </a:stretch>
          </p:blipFill>
          <p:spPr>
            <a:xfrm>
              <a:off x="641185" y="3285409"/>
              <a:ext cx="1221558" cy="1221558"/>
            </a:xfrm>
            <a:prstGeom prst="rect">
              <a:avLst/>
            </a:prstGeom>
          </p:spPr>
        </p:pic>
        <p:pic>
          <p:nvPicPr>
            <p:cNvPr id="7" name="Picture 6">
              <a:extLst>
                <a:ext uri="{FF2B5EF4-FFF2-40B4-BE49-F238E27FC236}">
                  <a16:creationId xmlns:a16="http://schemas.microsoft.com/office/drawing/2014/main" id="{87200133-B3A5-A647-9E04-FE98AD15088B}"/>
                </a:ext>
                <a:ext uri="{C183D7F6-B498-43B3-948B-1728B52AA6E4}">
                  <adec:decorative xmlns:adec="http://schemas.microsoft.com/office/drawing/2017/decorative" xmlns="" val="1"/>
                </a:ext>
              </a:extLst>
            </p:cNvPr>
            <p:cNvPicPr>
              <a:picLocks noChangeAspect="1"/>
            </p:cNvPicPr>
            <p:nvPr/>
          </p:nvPicPr>
          <p:blipFill>
            <a:blip r:embed="rId5">
              <a:duotone>
                <a:schemeClr val="accent6">
                  <a:shade val="45000"/>
                  <a:satMod val="135000"/>
                </a:schemeClr>
                <a:prstClr val="white"/>
              </a:duotone>
            </a:blip>
            <a:stretch>
              <a:fillRect/>
            </a:stretch>
          </p:blipFill>
          <p:spPr>
            <a:xfrm>
              <a:off x="9500465" y="3285409"/>
              <a:ext cx="1221558" cy="1221558"/>
            </a:xfrm>
            <a:prstGeom prst="rect">
              <a:avLst/>
            </a:prstGeom>
          </p:spPr>
        </p:pic>
        <p:sp>
          <p:nvSpPr>
            <p:cNvPr id="8" name="TextBox 7">
              <a:extLst>
                <a:ext uri="{FF2B5EF4-FFF2-40B4-BE49-F238E27FC236}">
                  <a16:creationId xmlns:a16="http://schemas.microsoft.com/office/drawing/2014/main" id="{D31B07F8-7D79-F940-93A0-0A9F53243C1C}"/>
                </a:ext>
              </a:extLst>
            </p:cNvPr>
            <p:cNvSpPr txBox="1"/>
            <p:nvPr/>
          </p:nvSpPr>
          <p:spPr>
            <a:xfrm>
              <a:off x="564014" y="2723467"/>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Produtor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5CD6CC64-2C66-A74A-8238-A67C13CCDAF3}"/>
                </a:ext>
              </a:extLst>
            </p:cNvPr>
            <p:cNvSpPr txBox="1"/>
            <p:nvPr/>
          </p:nvSpPr>
          <p:spPr>
            <a:xfrm>
              <a:off x="9423294" y="2723466"/>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Consumidor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a:extLst>
                <a:ext uri="{FF2B5EF4-FFF2-40B4-BE49-F238E27FC236}">
                  <a16:creationId xmlns:a16="http://schemas.microsoft.com/office/drawing/2014/main" id="{E6221E81-2B81-7F43-B083-B5E9D6F45E98}"/>
                </a:ext>
              </a:extLst>
            </p:cNvPr>
            <p:cNvSpPr/>
            <p:nvPr/>
          </p:nvSpPr>
          <p:spPr>
            <a:xfrm>
              <a:off x="4156071" y="1812289"/>
              <a:ext cx="3869826" cy="3995225"/>
            </a:xfrm>
            <a:prstGeom prst="roundRect">
              <a:avLst>
                <a:gd name="adj" fmla="val 2702"/>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15" name="Can 14">
              <a:extLst>
                <a:ext uri="{FF2B5EF4-FFF2-40B4-BE49-F238E27FC236}">
                  <a16:creationId xmlns:a16="http://schemas.microsoft.com/office/drawing/2014/main" id="{3D0AC1C2-018A-2443-8BE3-334BBE0809E1}"/>
                </a:ext>
              </a:extLst>
            </p:cNvPr>
            <p:cNvSpPr/>
            <p:nvPr/>
          </p:nvSpPr>
          <p:spPr>
            <a:xfrm>
              <a:off x="4437360"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16" name="Picture 15">
              <a:extLst>
                <a:ext uri="{FF2B5EF4-FFF2-40B4-BE49-F238E27FC236}">
                  <a16:creationId xmlns:a16="http://schemas.microsoft.com/office/drawing/2014/main" id="{19753329-0240-7F49-A4CE-05CD53A47593}"/>
                </a:ext>
                <a:ext uri="{C183D7F6-B498-43B3-948B-1728B52AA6E4}">
                  <adec:decorative xmlns:adec="http://schemas.microsoft.com/office/drawing/2017/decorative" xmlns="" val="1"/>
                </a:ext>
              </a:extLst>
            </p:cNvPr>
            <p:cNvPicPr>
              <a:picLocks noChangeAspect="1"/>
            </p:cNvPicPr>
            <p:nvPr/>
          </p:nvPicPr>
          <p:blipFill rotWithShape="1">
            <a:blip r:embed="rId4"/>
            <a:srcRect l="7803" t="6612" r="6723" b="6773"/>
            <a:stretch/>
          </p:blipFill>
          <p:spPr>
            <a:xfrm>
              <a:off x="4692411" y="3860389"/>
              <a:ext cx="332838" cy="489908"/>
            </a:xfrm>
            <a:prstGeom prst="rect">
              <a:avLst/>
            </a:prstGeom>
          </p:spPr>
        </p:pic>
        <p:sp>
          <p:nvSpPr>
            <p:cNvPr id="17" name="Can 16">
              <a:extLst>
                <a:ext uri="{FF2B5EF4-FFF2-40B4-BE49-F238E27FC236}">
                  <a16:creationId xmlns:a16="http://schemas.microsoft.com/office/drawing/2014/main" id="{77DF056E-F4FF-1142-90AB-B23442AE49E0}"/>
                </a:ext>
              </a:extLst>
            </p:cNvPr>
            <p:cNvSpPr/>
            <p:nvPr/>
          </p:nvSpPr>
          <p:spPr>
            <a:xfrm>
              <a:off x="4437360"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19" name="Can 18">
              <a:extLst>
                <a:ext uri="{FF2B5EF4-FFF2-40B4-BE49-F238E27FC236}">
                  <a16:creationId xmlns:a16="http://schemas.microsoft.com/office/drawing/2014/main" id="{2D4038DE-2B31-0347-9C26-A0A80A4A2857}"/>
                </a:ext>
              </a:extLst>
            </p:cNvPr>
            <p:cNvSpPr/>
            <p:nvPr/>
          </p:nvSpPr>
          <p:spPr>
            <a:xfrm>
              <a:off x="4437360"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26" name="Picture 25">
              <a:extLst>
                <a:ext uri="{FF2B5EF4-FFF2-40B4-BE49-F238E27FC236}">
                  <a16:creationId xmlns:a16="http://schemas.microsoft.com/office/drawing/2014/main" id="{EF0B807E-9CFB-3143-B474-BE45BB3FD460}"/>
                </a:ext>
                <a:ext uri="{C183D7F6-B498-43B3-948B-1728B52AA6E4}">
                  <adec:decorative xmlns:adec="http://schemas.microsoft.com/office/drawing/2017/decorative" xmlns="" val="1"/>
                </a:ext>
              </a:extLst>
            </p:cNvPr>
            <p:cNvPicPr>
              <a:picLocks noChangeAspect="1"/>
            </p:cNvPicPr>
            <p:nvPr/>
          </p:nvPicPr>
          <p:blipFill rotWithShape="1">
            <a:blip r:embed="rId4"/>
            <a:srcRect l="7803" t="6612" r="6723" b="6773"/>
            <a:stretch/>
          </p:blipFill>
          <p:spPr>
            <a:xfrm>
              <a:off x="5977619" y="2630868"/>
              <a:ext cx="332838" cy="489908"/>
            </a:xfrm>
            <a:prstGeom prst="rect">
              <a:avLst/>
            </a:prstGeom>
          </p:spPr>
        </p:pic>
        <p:sp>
          <p:nvSpPr>
            <p:cNvPr id="27" name="Can 26">
              <a:extLst>
                <a:ext uri="{FF2B5EF4-FFF2-40B4-BE49-F238E27FC236}">
                  <a16:creationId xmlns:a16="http://schemas.microsoft.com/office/drawing/2014/main" id="{6953AA97-0B9D-904F-8E84-95DC960B09DD}"/>
                </a:ext>
              </a:extLst>
            </p:cNvPr>
            <p:cNvSpPr/>
            <p:nvPr/>
          </p:nvSpPr>
          <p:spPr>
            <a:xfrm>
              <a:off x="5722568"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29" name="Can 28">
              <a:extLst>
                <a:ext uri="{FF2B5EF4-FFF2-40B4-BE49-F238E27FC236}">
                  <a16:creationId xmlns:a16="http://schemas.microsoft.com/office/drawing/2014/main" id="{7C3F390A-D499-9B4A-9DBC-DE9BD35D3550}"/>
                </a:ext>
              </a:extLst>
            </p:cNvPr>
            <p:cNvSpPr/>
            <p:nvPr/>
          </p:nvSpPr>
          <p:spPr>
            <a:xfrm>
              <a:off x="5722568"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30" name="Picture 29">
              <a:extLst>
                <a:ext uri="{FF2B5EF4-FFF2-40B4-BE49-F238E27FC236}">
                  <a16:creationId xmlns:a16="http://schemas.microsoft.com/office/drawing/2014/main" id="{A9D1CB4D-7820-6648-A2A0-174D08586D18}"/>
                </a:ext>
                <a:ext uri="{C183D7F6-B498-43B3-948B-1728B52AA6E4}">
                  <adec:decorative xmlns:adec="http://schemas.microsoft.com/office/drawing/2017/decorative" xmlns="" val="1"/>
                </a:ext>
              </a:extLst>
            </p:cNvPr>
            <p:cNvPicPr>
              <a:picLocks noChangeAspect="1"/>
            </p:cNvPicPr>
            <p:nvPr/>
          </p:nvPicPr>
          <p:blipFill rotWithShape="1">
            <a:blip r:embed="rId4"/>
            <a:srcRect l="7803" t="6612" r="6723" b="6773"/>
            <a:stretch/>
          </p:blipFill>
          <p:spPr>
            <a:xfrm>
              <a:off x="5977619" y="5089910"/>
              <a:ext cx="332838" cy="489908"/>
            </a:xfrm>
            <a:prstGeom prst="rect">
              <a:avLst/>
            </a:prstGeom>
          </p:spPr>
        </p:pic>
        <p:sp>
          <p:nvSpPr>
            <p:cNvPr id="31" name="Can 30">
              <a:extLst>
                <a:ext uri="{FF2B5EF4-FFF2-40B4-BE49-F238E27FC236}">
                  <a16:creationId xmlns:a16="http://schemas.microsoft.com/office/drawing/2014/main" id="{E49560BD-E184-2545-8F69-07E5C400490A}"/>
                </a:ext>
              </a:extLst>
            </p:cNvPr>
            <p:cNvSpPr/>
            <p:nvPr/>
          </p:nvSpPr>
          <p:spPr>
            <a:xfrm>
              <a:off x="5722568"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3" name="Can 32">
              <a:extLst>
                <a:ext uri="{FF2B5EF4-FFF2-40B4-BE49-F238E27FC236}">
                  <a16:creationId xmlns:a16="http://schemas.microsoft.com/office/drawing/2014/main" id="{E602C7F1-F78C-FA4A-BB5A-063AF216A722}"/>
                </a:ext>
              </a:extLst>
            </p:cNvPr>
            <p:cNvSpPr/>
            <p:nvPr/>
          </p:nvSpPr>
          <p:spPr>
            <a:xfrm>
              <a:off x="7007777"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34" name="Picture 33">
              <a:extLst>
                <a:ext uri="{FF2B5EF4-FFF2-40B4-BE49-F238E27FC236}">
                  <a16:creationId xmlns:a16="http://schemas.microsoft.com/office/drawing/2014/main" id="{09DE79C4-D5CA-434A-9FCA-209B6CCFFE05}"/>
                </a:ext>
                <a:ext uri="{C183D7F6-B498-43B3-948B-1728B52AA6E4}">
                  <adec:decorative xmlns:adec="http://schemas.microsoft.com/office/drawing/2017/decorative" xmlns="" val="1"/>
                </a:ext>
              </a:extLst>
            </p:cNvPr>
            <p:cNvPicPr>
              <a:picLocks noChangeAspect="1"/>
            </p:cNvPicPr>
            <p:nvPr/>
          </p:nvPicPr>
          <p:blipFill rotWithShape="1">
            <a:blip r:embed="rId4"/>
            <a:srcRect l="7803" t="6612" r="6723" b="6773"/>
            <a:stretch/>
          </p:blipFill>
          <p:spPr>
            <a:xfrm>
              <a:off x="7262828" y="3860389"/>
              <a:ext cx="332838" cy="489908"/>
            </a:xfrm>
            <a:prstGeom prst="rect">
              <a:avLst/>
            </a:prstGeom>
          </p:spPr>
        </p:pic>
        <p:sp>
          <p:nvSpPr>
            <p:cNvPr id="35" name="Can 34">
              <a:extLst>
                <a:ext uri="{FF2B5EF4-FFF2-40B4-BE49-F238E27FC236}">
                  <a16:creationId xmlns:a16="http://schemas.microsoft.com/office/drawing/2014/main" id="{BC2FC351-28F3-C34F-BAB3-9CD591997D38}"/>
                </a:ext>
              </a:extLst>
            </p:cNvPr>
            <p:cNvSpPr/>
            <p:nvPr/>
          </p:nvSpPr>
          <p:spPr>
            <a:xfrm>
              <a:off x="7007777"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7" name="Can 36">
              <a:extLst>
                <a:ext uri="{FF2B5EF4-FFF2-40B4-BE49-F238E27FC236}">
                  <a16:creationId xmlns:a16="http://schemas.microsoft.com/office/drawing/2014/main" id="{47295F7A-D7F9-F44C-A4FC-DCC4951C7551}"/>
                </a:ext>
              </a:extLst>
            </p:cNvPr>
            <p:cNvSpPr/>
            <p:nvPr/>
          </p:nvSpPr>
          <p:spPr>
            <a:xfrm>
              <a:off x="7007777"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8" name="TextBox 37">
              <a:extLst>
                <a:ext uri="{FF2B5EF4-FFF2-40B4-BE49-F238E27FC236}">
                  <a16:creationId xmlns:a16="http://schemas.microsoft.com/office/drawing/2014/main" id="{85AF4CA8-3275-DC44-A643-268C4CEFAF20}"/>
                </a:ext>
              </a:extLst>
            </p:cNvPr>
            <p:cNvSpPr txBox="1"/>
            <p:nvPr/>
          </p:nvSpPr>
          <p:spPr>
            <a:xfrm>
              <a:off x="5049478" y="1844994"/>
              <a:ext cx="2083015" cy="311910"/>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Servidores SQS</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9" name="Straight Arrow Connector 38">
              <a:extLst>
                <a:ext uri="{FF2B5EF4-FFF2-40B4-BE49-F238E27FC236}">
                  <a16:creationId xmlns:a16="http://schemas.microsoft.com/office/drawing/2014/main" id="{E73287BB-8B6A-5D44-B756-BCDB71F540D7}"/>
                </a:ext>
              </a:extLst>
            </p:cNvPr>
            <p:cNvCxnSpPr>
              <a:cxnSpLocks/>
              <a:endCxn id="7" idx="1"/>
            </p:cNvCxnSpPr>
            <p:nvPr/>
          </p:nvCxnSpPr>
          <p:spPr>
            <a:xfrm>
              <a:off x="8047794" y="3892420"/>
              <a:ext cx="1452673" cy="3769"/>
            </a:xfrm>
            <a:prstGeom prst="straightConnector1">
              <a:avLst/>
            </a:prstGeom>
            <a:ln>
              <a:solidFill>
                <a:schemeClr val="bg2">
                  <a:lumMod val="25000"/>
                </a:schemeClr>
              </a:solidFill>
              <a:tailEnd type="arrow" w="lg" len="med"/>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642344F2-A25D-EB44-B557-D662BCCE36DB}"/>
                </a:ext>
              </a:extLst>
            </p:cNvPr>
            <p:cNvGraphicFramePr/>
            <p:nvPr>
              <p:extLst>
                <p:ext uri="{D42A27DB-BD31-4B8C-83A1-F6EECF244321}">
                  <p14:modId xmlns:p14="http://schemas.microsoft.com/office/powerpoint/2010/main" val="938954697"/>
                </p:ext>
              </p:extLst>
            </p:nvPr>
          </p:nvGraphicFramePr>
          <p:xfrm>
            <a:off x="8413950" y="5242005"/>
            <a:ext cx="1828107" cy="1104426"/>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a:extLst>
                <a:ext uri="{FF2B5EF4-FFF2-40B4-BE49-F238E27FC236}">
                  <a16:creationId xmlns:a16="http://schemas.microsoft.com/office/drawing/2014/main" id="{F216BAA0-1797-E944-8075-717C9EEF0614}"/>
                </a:ext>
              </a:extLst>
            </p:cNvPr>
            <p:cNvSpPr txBox="1"/>
            <p:nvPr/>
          </p:nvSpPr>
          <p:spPr>
            <a:xfrm>
              <a:off x="9889754" y="5621346"/>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Tempo limite de visibilidade</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40">
              <a:extLst>
                <a:ext uri="{FF2B5EF4-FFF2-40B4-BE49-F238E27FC236}">
                  <a16:creationId xmlns:a16="http://schemas.microsoft.com/office/drawing/2014/main" id="{93668545-C5EA-674B-98B3-79FE5E50134D}"/>
                </a:ext>
              </a:extLst>
            </p:cNvPr>
            <p:cNvSpPr txBox="1"/>
            <p:nvPr/>
          </p:nvSpPr>
          <p:spPr>
            <a:xfrm>
              <a:off x="9123395" y="5121175"/>
              <a:ext cx="377070" cy="241660"/>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0</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a:extLst>
                <a:ext uri="{FF2B5EF4-FFF2-40B4-BE49-F238E27FC236}">
                  <a16:creationId xmlns:a16="http://schemas.microsoft.com/office/drawing/2014/main" id="{3EA6CE2D-88CD-1747-9B8A-7CE3036E325C}"/>
                </a:ext>
              </a:extLst>
            </p:cNvPr>
            <p:cNvSpPr txBox="1"/>
            <p:nvPr/>
          </p:nvSpPr>
          <p:spPr>
            <a:xfrm>
              <a:off x="9305655" y="5193570"/>
              <a:ext cx="377070" cy="241660"/>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5</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38D16B77-294F-6142-9014-3072862AB203}"/>
                </a:ext>
              </a:extLst>
            </p:cNvPr>
            <p:cNvSpPr txBox="1"/>
            <p:nvPr/>
          </p:nvSpPr>
          <p:spPr>
            <a:xfrm>
              <a:off x="8806308" y="6104772"/>
              <a:ext cx="377070" cy="241660"/>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40</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4" name="Picture 43">
              <a:extLst>
                <a:ext uri="{FF2B5EF4-FFF2-40B4-BE49-F238E27FC236}">
                  <a16:creationId xmlns:a16="http://schemas.microsoft.com/office/drawing/2014/main" id="{A5DA00D7-EAE5-D948-8982-97785DC6743C}"/>
                </a:ext>
                <a:ext uri="{C183D7F6-B498-43B3-948B-1728B52AA6E4}">
                  <adec:decorative xmlns:adec="http://schemas.microsoft.com/office/drawing/2017/decorative" xmlns="" val="1"/>
                </a:ext>
              </a:extLst>
            </p:cNvPr>
            <p:cNvPicPr>
              <a:picLocks noChangeAspect="1"/>
            </p:cNvPicPr>
            <p:nvPr/>
          </p:nvPicPr>
          <p:blipFill rotWithShape="1">
            <a:blip r:embed="rId4"/>
            <a:srcRect l="7803" t="6612" r="6723" b="6773"/>
            <a:stretch/>
          </p:blipFill>
          <p:spPr>
            <a:xfrm>
              <a:off x="8596762" y="3647465"/>
              <a:ext cx="332838" cy="489908"/>
            </a:xfrm>
            <a:prstGeom prst="rect">
              <a:avLst/>
            </a:prstGeom>
          </p:spPr>
        </p:pic>
        <p:pic>
          <p:nvPicPr>
            <p:cNvPr id="13" name="Picture 12">
              <a:extLst>
                <a:ext uri="{FF2B5EF4-FFF2-40B4-BE49-F238E27FC236}">
                  <a16:creationId xmlns:a16="http://schemas.microsoft.com/office/drawing/2014/main" id="{9EC1D93F-3A53-1D48-974C-F10244D0E589}"/>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4820788" y="2744384"/>
              <a:ext cx="513729" cy="513729"/>
            </a:xfrm>
            <a:prstGeom prst="rect">
              <a:avLst/>
            </a:prstGeom>
          </p:spPr>
        </p:pic>
        <p:pic>
          <p:nvPicPr>
            <p:cNvPr id="40" name="Picture 39">
              <a:extLst>
                <a:ext uri="{FF2B5EF4-FFF2-40B4-BE49-F238E27FC236}">
                  <a16:creationId xmlns:a16="http://schemas.microsoft.com/office/drawing/2014/main" id="{089A4153-9546-B94C-8D78-6668DBAABF54}"/>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4777520" y="4010539"/>
              <a:ext cx="513729" cy="513729"/>
            </a:xfrm>
            <a:prstGeom prst="rect">
              <a:avLst/>
            </a:prstGeom>
          </p:spPr>
        </p:pic>
        <p:pic>
          <p:nvPicPr>
            <p:cNvPr id="45" name="Picture 44">
              <a:extLst>
                <a:ext uri="{FF2B5EF4-FFF2-40B4-BE49-F238E27FC236}">
                  <a16:creationId xmlns:a16="http://schemas.microsoft.com/office/drawing/2014/main" id="{9180A92F-C472-C045-B61A-8E06727B9702}"/>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6062728" y="5193571"/>
              <a:ext cx="513729" cy="513729"/>
            </a:xfrm>
            <a:prstGeom prst="rect">
              <a:avLst/>
            </a:prstGeom>
          </p:spPr>
        </p:pic>
        <p:pic>
          <p:nvPicPr>
            <p:cNvPr id="46" name="Picture 45">
              <a:extLst>
                <a:ext uri="{FF2B5EF4-FFF2-40B4-BE49-F238E27FC236}">
                  <a16:creationId xmlns:a16="http://schemas.microsoft.com/office/drawing/2014/main" id="{C9759AD7-5F36-FF46-B764-3BA90658A263}"/>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7347805" y="3980349"/>
              <a:ext cx="513729" cy="513729"/>
            </a:xfrm>
            <a:prstGeom prst="rect">
              <a:avLst/>
            </a:prstGeom>
          </p:spPr>
        </p:pic>
        <p:pic>
          <p:nvPicPr>
            <p:cNvPr id="47" name="Picture 46">
              <a:extLst>
                <a:ext uri="{FF2B5EF4-FFF2-40B4-BE49-F238E27FC236}">
                  <a16:creationId xmlns:a16="http://schemas.microsoft.com/office/drawing/2014/main" id="{F1CEF313-1C60-7846-8872-F49C1771FFE7}"/>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6067138" y="2741303"/>
              <a:ext cx="513729" cy="513729"/>
            </a:xfrm>
            <a:prstGeom prst="rect">
              <a:avLst/>
            </a:prstGeom>
          </p:spPr>
        </p:pic>
        <p:pic>
          <p:nvPicPr>
            <p:cNvPr id="48" name="Graphic 47">
              <a:extLst>
                <a:ext uri="{FF2B5EF4-FFF2-40B4-BE49-F238E27FC236}">
                  <a16:creationId xmlns:a16="http://schemas.microsoft.com/office/drawing/2014/main" id="{E8CC5669-C7BF-440D-BE95-B21188E6F53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082687" y="3364814"/>
              <a:ext cx="1005840" cy="1005840"/>
            </a:xfrm>
            <a:prstGeom prst="rect">
              <a:avLst/>
            </a:prstGeom>
          </p:spPr>
        </p:pic>
        <p:sp>
          <p:nvSpPr>
            <p:cNvPr id="49" name="TextBox 48">
              <a:extLst>
                <a:ext uri="{FF2B5EF4-FFF2-40B4-BE49-F238E27FC236}">
                  <a16:creationId xmlns:a16="http://schemas.microsoft.com/office/drawing/2014/main" id="{11720EC7-BCC7-47C4-B10A-4516BB58BB70}"/>
                </a:ext>
              </a:extLst>
            </p:cNvPr>
            <p:cNvSpPr txBox="1"/>
            <p:nvPr/>
          </p:nvSpPr>
          <p:spPr>
            <a:xfrm>
              <a:off x="2896383" y="4139968"/>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Fila</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274049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D9-F735-424E-93A5-12DAF6CD7B16}"/>
              </a:ext>
            </a:extLst>
          </p:cNvPr>
          <p:cNvSpPr>
            <a:spLocks noGrp="1"/>
          </p:cNvSpPr>
          <p:nvPr>
            <p:ph type="title"/>
          </p:nvPr>
        </p:nvSpPr>
        <p:spPr/>
        <p:txBody>
          <a:bodyPr rtlCol="0"/>
          <a:lstStyle/>
          <a:p>
            <a:pPr rtl="0"/>
            <a:r>
              <a:rPr lang="pt-BR"/>
              <a:t>Ciclo de vida de mensagens do Amazon SQS: exclusão</a:t>
            </a:r>
          </a:p>
        </p:txBody>
      </p:sp>
      <p:grpSp>
        <p:nvGrpSpPr>
          <p:cNvPr id="11" name="Group 10" descr="third stage of sqs message lifecycle where the consumer deletes the message from the queue.">
            <a:extLst>
              <a:ext uri="{FF2B5EF4-FFF2-40B4-BE49-F238E27FC236}">
                <a16:creationId xmlns:a16="http://schemas.microsoft.com/office/drawing/2014/main" id="{8F5128BF-2E46-4A41-912C-B39E051F7103}"/>
              </a:ext>
            </a:extLst>
          </p:cNvPr>
          <p:cNvGrpSpPr/>
          <p:nvPr/>
        </p:nvGrpSpPr>
        <p:grpSpPr>
          <a:xfrm>
            <a:off x="312238" y="1812289"/>
            <a:ext cx="11005822" cy="4534143"/>
            <a:chOff x="312238" y="1812289"/>
            <a:chExt cx="11005822" cy="4534143"/>
          </a:xfrm>
        </p:grpSpPr>
        <p:pic>
          <p:nvPicPr>
            <p:cNvPr id="6" name="Picture 5">
              <a:extLst>
                <a:ext uri="{FF2B5EF4-FFF2-40B4-BE49-F238E27FC236}">
                  <a16:creationId xmlns:a16="http://schemas.microsoft.com/office/drawing/2014/main" id="{985112D7-0A5B-814D-928F-37212AA7883C}"/>
                </a:ext>
                <a:ext uri="{C183D7F6-B498-43B3-948B-1728B52AA6E4}">
                  <adec:decorative xmlns:adec="http://schemas.microsoft.com/office/drawing/2017/decorative" xmlns="" val="1"/>
                </a:ext>
              </a:extLst>
            </p:cNvPr>
            <p:cNvPicPr>
              <a:picLocks noChangeAspect="1"/>
            </p:cNvPicPr>
            <p:nvPr/>
          </p:nvPicPr>
          <p:blipFill>
            <a:blip r:embed="rId4">
              <a:duotone>
                <a:schemeClr val="accent1">
                  <a:shade val="45000"/>
                  <a:satMod val="135000"/>
                </a:schemeClr>
                <a:prstClr val="white"/>
              </a:duotone>
            </a:blip>
            <a:stretch>
              <a:fillRect/>
            </a:stretch>
          </p:blipFill>
          <p:spPr>
            <a:xfrm>
              <a:off x="641185" y="3285409"/>
              <a:ext cx="1221558" cy="1221558"/>
            </a:xfrm>
            <a:prstGeom prst="rect">
              <a:avLst/>
            </a:prstGeom>
          </p:spPr>
        </p:pic>
        <p:pic>
          <p:nvPicPr>
            <p:cNvPr id="7" name="Picture 6">
              <a:extLst>
                <a:ext uri="{FF2B5EF4-FFF2-40B4-BE49-F238E27FC236}">
                  <a16:creationId xmlns:a16="http://schemas.microsoft.com/office/drawing/2014/main" id="{87200133-B3A5-A647-9E04-FE98AD15088B}"/>
                </a:ext>
                <a:ext uri="{C183D7F6-B498-43B3-948B-1728B52AA6E4}">
                  <adec:decorative xmlns:adec="http://schemas.microsoft.com/office/drawing/2017/decorative" xmlns="" val="1"/>
                </a:ext>
              </a:extLst>
            </p:cNvPr>
            <p:cNvPicPr>
              <a:picLocks noChangeAspect="1"/>
            </p:cNvPicPr>
            <p:nvPr/>
          </p:nvPicPr>
          <p:blipFill>
            <a:blip r:embed="rId4">
              <a:duotone>
                <a:schemeClr val="accent6">
                  <a:shade val="45000"/>
                  <a:satMod val="135000"/>
                </a:schemeClr>
                <a:prstClr val="white"/>
              </a:duotone>
            </a:blip>
            <a:stretch>
              <a:fillRect/>
            </a:stretch>
          </p:blipFill>
          <p:spPr>
            <a:xfrm>
              <a:off x="9500465" y="3285409"/>
              <a:ext cx="1221558" cy="1221558"/>
            </a:xfrm>
            <a:prstGeom prst="rect">
              <a:avLst/>
            </a:prstGeom>
          </p:spPr>
        </p:pic>
        <p:sp>
          <p:nvSpPr>
            <p:cNvPr id="8" name="TextBox 7">
              <a:extLst>
                <a:ext uri="{FF2B5EF4-FFF2-40B4-BE49-F238E27FC236}">
                  <a16:creationId xmlns:a16="http://schemas.microsoft.com/office/drawing/2014/main" id="{D31B07F8-7D79-F940-93A0-0A9F53243C1C}"/>
                </a:ext>
              </a:extLst>
            </p:cNvPr>
            <p:cNvSpPr txBox="1"/>
            <p:nvPr/>
          </p:nvSpPr>
          <p:spPr>
            <a:xfrm>
              <a:off x="564014" y="2723467"/>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Produtor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5CD6CC64-2C66-A74A-8238-A67C13CCDAF3}"/>
                </a:ext>
              </a:extLst>
            </p:cNvPr>
            <p:cNvSpPr txBox="1"/>
            <p:nvPr/>
          </p:nvSpPr>
          <p:spPr>
            <a:xfrm>
              <a:off x="9423294" y="2723466"/>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Consumidor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a:extLst>
                <a:ext uri="{FF2B5EF4-FFF2-40B4-BE49-F238E27FC236}">
                  <a16:creationId xmlns:a16="http://schemas.microsoft.com/office/drawing/2014/main" id="{E6221E81-2B81-7F43-B083-B5E9D6F45E98}"/>
                </a:ext>
              </a:extLst>
            </p:cNvPr>
            <p:cNvSpPr/>
            <p:nvPr/>
          </p:nvSpPr>
          <p:spPr>
            <a:xfrm>
              <a:off x="4156071" y="1812289"/>
              <a:ext cx="3869826" cy="3995225"/>
            </a:xfrm>
            <a:prstGeom prst="roundRect">
              <a:avLst>
                <a:gd name="adj" fmla="val 2702"/>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15" name="Can 14">
              <a:extLst>
                <a:ext uri="{FF2B5EF4-FFF2-40B4-BE49-F238E27FC236}">
                  <a16:creationId xmlns:a16="http://schemas.microsoft.com/office/drawing/2014/main" id="{3D0AC1C2-018A-2443-8BE3-334BBE0809E1}"/>
                </a:ext>
              </a:extLst>
            </p:cNvPr>
            <p:cNvSpPr/>
            <p:nvPr/>
          </p:nvSpPr>
          <p:spPr>
            <a:xfrm>
              <a:off x="4437360"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17" name="Can 16">
              <a:extLst>
                <a:ext uri="{FF2B5EF4-FFF2-40B4-BE49-F238E27FC236}">
                  <a16:creationId xmlns:a16="http://schemas.microsoft.com/office/drawing/2014/main" id="{77DF056E-F4FF-1142-90AB-B23442AE49E0}"/>
                </a:ext>
              </a:extLst>
            </p:cNvPr>
            <p:cNvSpPr/>
            <p:nvPr/>
          </p:nvSpPr>
          <p:spPr>
            <a:xfrm>
              <a:off x="4437360"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19" name="Can 18">
              <a:extLst>
                <a:ext uri="{FF2B5EF4-FFF2-40B4-BE49-F238E27FC236}">
                  <a16:creationId xmlns:a16="http://schemas.microsoft.com/office/drawing/2014/main" id="{2D4038DE-2B31-0347-9C26-A0A80A4A2857}"/>
                </a:ext>
              </a:extLst>
            </p:cNvPr>
            <p:cNvSpPr/>
            <p:nvPr/>
          </p:nvSpPr>
          <p:spPr>
            <a:xfrm>
              <a:off x="4437360"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27" name="Can 26">
              <a:extLst>
                <a:ext uri="{FF2B5EF4-FFF2-40B4-BE49-F238E27FC236}">
                  <a16:creationId xmlns:a16="http://schemas.microsoft.com/office/drawing/2014/main" id="{6953AA97-0B9D-904F-8E84-95DC960B09DD}"/>
                </a:ext>
              </a:extLst>
            </p:cNvPr>
            <p:cNvSpPr/>
            <p:nvPr/>
          </p:nvSpPr>
          <p:spPr>
            <a:xfrm>
              <a:off x="5722568"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29" name="Can 28">
              <a:extLst>
                <a:ext uri="{FF2B5EF4-FFF2-40B4-BE49-F238E27FC236}">
                  <a16:creationId xmlns:a16="http://schemas.microsoft.com/office/drawing/2014/main" id="{7C3F390A-D499-9B4A-9DBC-DE9BD35D3550}"/>
                </a:ext>
              </a:extLst>
            </p:cNvPr>
            <p:cNvSpPr/>
            <p:nvPr/>
          </p:nvSpPr>
          <p:spPr>
            <a:xfrm>
              <a:off x="5722568"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1" name="Can 30">
              <a:extLst>
                <a:ext uri="{FF2B5EF4-FFF2-40B4-BE49-F238E27FC236}">
                  <a16:creationId xmlns:a16="http://schemas.microsoft.com/office/drawing/2014/main" id="{E49560BD-E184-2545-8F69-07E5C400490A}"/>
                </a:ext>
              </a:extLst>
            </p:cNvPr>
            <p:cNvSpPr/>
            <p:nvPr/>
          </p:nvSpPr>
          <p:spPr>
            <a:xfrm>
              <a:off x="5722568"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3" name="Can 32">
              <a:extLst>
                <a:ext uri="{FF2B5EF4-FFF2-40B4-BE49-F238E27FC236}">
                  <a16:creationId xmlns:a16="http://schemas.microsoft.com/office/drawing/2014/main" id="{E602C7F1-F78C-FA4A-BB5A-063AF216A722}"/>
                </a:ext>
              </a:extLst>
            </p:cNvPr>
            <p:cNvSpPr/>
            <p:nvPr/>
          </p:nvSpPr>
          <p:spPr>
            <a:xfrm>
              <a:off x="7007777"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5" name="Can 34">
              <a:extLst>
                <a:ext uri="{FF2B5EF4-FFF2-40B4-BE49-F238E27FC236}">
                  <a16:creationId xmlns:a16="http://schemas.microsoft.com/office/drawing/2014/main" id="{BC2FC351-28F3-C34F-BAB3-9CD591997D38}"/>
                </a:ext>
              </a:extLst>
            </p:cNvPr>
            <p:cNvSpPr/>
            <p:nvPr/>
          </p:nvSpPr>
          <p:spPr>
            <a:xfrm>
              <a:off x="7007777"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7" name="Can 36">
              <a:extLst>
                <a:ext uri="{FF2B5EF4-FFF2-40B4-BE49-F238E27FC236}">
                  <a16:creationId xmlns:a16="http://schemas.microsoft.com/office/drawing/2014/main" id="{47295F7A-D7F9-F44C-A4FC-DCC4951C7551}"/>
                </a:ext>
              </a:extLst>
            </p:cNvPr>
            <p:cNvSpPr/>
            <p:nvPr/>
          </p:nvSpPr>
          <p:spPr>
            <a:xfrm>
              <a:off x="7007777"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38" name="TextBox 37">
              <a:extLst>
                <a:ext uri="{FF2B5EF4-FFF2-40B4-BE49-F238E27FC236}">
                  <a16:creationId xmlns:a16="http://schemas.microsoft.com/office/drawing/2014/main" id="{85AF4CA8-3275-DC44-A643-268C4CEFAF20}"/>
                </a:ext>
              </a:extLst>
            </p:cNvPr>
            <p:cNvSpPr txBox="1"/>
            <p:nvPr/>
          </p:nvSpPr>
          <p:spPr>
            <a:xfrm>
              <a:off x="5049478" y="1844994"/>
              <a:ext cx="2083015" cy="311910"/>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Servidores do Amazon SQS</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36" name="Chart 35">
              <a:extLst>
                <a:ext uri="{FF2B5EF4-FFF2-40B4-BE49-F238E27FC236}">
                  <a16:creationId xmlns:a16="http://schemas.microsoft.com/office/drawing/2014/main" id="{4AEF6F2B-521F-7A49-B685-3EC0B3FA49C9}"/>
                </a:ext>
              </a:extLst>
            </p:cNvPr>
            <p:cNvGraphicFramePr/>
            <p:nvPr>
              <p:extLst>
                <p:ext uri="{D42A27DB-BD31-4B8C-83A1-F6EECF244321}">
                  <p14:modId xmlns:p14="http://schemas.microsoft.com/office/powerpoint/2010/main" val="1044888239"/>
                </p:ext>
              </p:extLst>
            </p:nvPr>
          </p:nvGraphicFramePr>
          <p:xfrm>
            <a:off x="8413950" y="5242005"/>
            <a:ext cx="1828107" cy="1104426"/>
          </p:xfrm>
          <a:graphic>
            <a:graphicData uri="http://schemas.openxmlformats.org/drawingml/2006/chart">
              <c:chart xmlns:c="http://schemas.openxmlformats.org/drawingml/2006/chart" xmlns:r="http://schemas.openxmlformats.org/officeDocument/2006/relationships" r:id="rId5"/>
            </a:graphicData>
          </a:graphic>
        </p:graphicFrame>
        <p:sp>
          <p:nvSpPr>
            <p:cNvPr id="40" name="TextBox 39">
              <a:extLst>
                <a:ext uri="{FF2B5EF4-FFF2-40B4-BE49-F238E27FC236}">
                  <a16:creationId xmlns:a16="http://schemas.microsoft.com/office/drawing/2014/main" id="{98F67CD9-66DD-0047-9567-ADD67CA9C32D}"/>
                </a:ext>
              </a:extLst>
            </p:cNvPr>
            <p:cNvSpPr txBox="1"/>
            <p:nvPr/>
          </p:nvSpPr>
          <p:spPr>
            <a:xfrm>
              <a:off x="9942160" y="5742759"/>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Tempo limite de visibilidade</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40">
              <a:extLst>
                <a:ext uri="{FF2B5EF4-FFF2-40B4-BE49-F238E27FC236}">
                  <a16:creationId xmlns:a16="http://schemas.microsoft.com/office/drawing/2014/main" id="{5CA8770A-B7B1-604A-99C6-F789D33937A9}"/>
                </a:ext>
              </a:extLst>
            </p:cNvPr>
            <p:cNvSpPr txBox="1"/>
            <p:nvPr/>
          </p:nvSpPr>
          <p:spPr>
            <a:xfrm>
              <a:off x="9123395" y="5121175"/>
              <a:ext cx="377070" cy="241660"/>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0</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a:extLst>
                <a:ext uri="{FF2B5EF4-FFF2-40B4-BE49-F238E27FC236}">
                  <a16:creationId xmlns:a16="http://schemas.microsoft.com/office/drawing/2014/main" id="{FA5E9269-2D6C-2C4A-84BB-2F302F43BAFC}"/>
                </a:ext>
              </a:extLst>
            </p:cNvPr>
            <p:cNvSpPr txBox="1"/>
            <p:nvPr/>
          </p:nvSpPr>
          <p:spPr>
            <a:xfrm>
              <a:off x="9631276" y="5496672"/>
              <a:ext cx="377070" cy="241660"/>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15</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7C6284C8-2ED2-2648-93BC-CBA9CA7FF178}"/>
                </a:ext>
              </a:extLst>
            </p:cNvPr>
            <p:cNvSpPr txBox="1"/>
            <p:nvPr/>
          </p:nvSpPr>
          <p:spPr>
            <a:xfrm>
              <a:off x="8806308" y="6104772"/>
              <a:ext cx="377070" cy="241660"/>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40</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 name="Graphic 29">
              <a:extLst>
                <a:ext uri="{FF2B5EF4-FFF2-40B4-BE49-F238E27FC236}">
                  <a16:creationId xmlns:a16="http://schemas.microsoft.com/office/drawing/2014/main" id="{A88B7F6C-4978-4411-92A8-79B574BE6BE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082687" y="3364814"/>
              <a:ext cx="1005840" cy="1005840"/>
            </a:xfrm>
            <a:prstGeom prst="rect">
              <a:avLst/>
            </a:prstGeom>
          </p:spPr>
        </p:pic>
        <p:sp>
          <p:nvSpPr>
            <p:cNvPr id="34" name="TextBox 33">
              <a:extLst>
                <a:ext uri="{FF2B5EF4-FFF2-40B4-BE49-F238E27FC236}">
                  <a16:creationId xmlns:a16="http://schemas.microsoft.com/office/drawing/2014/main" id="{E200687D-FB4A-46FB-B165-D1A1CAAEF7B6}"/>
                </a:ext>
              </a:extLst>
            </p:cNvPr>
            <p:cNvSpPr txBox="1"/>
            <p:nvPr/>
          </p:nvSpPr>
          <p:spPr>
            <a:xfrm>
              <a:off x="2896383" y="4139968"/>
              <a:ext cx="1375900" cy="400329"/>
            </a:xfrm>
            <a:prstGeom prst="rect">
              <a:avLst/>
            </a:prstGeom>
            <a:noFill/>
          </p:spPr>
          <p:txBody>
            <a:bodyPr wrap="square" lIns="0" tIns="0" rIns="0" bIns="0" rtlCol="0" anchor="ctr">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Fila</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Oval 38">
              <a:extLst>
                <a:ext uri="{FF2B5EF4-FFF2-40B4-BE49-F238E27FC236}">
                  <a16:creationId xmlns:a16="http://schemas.microsoft.com/office/drawing/2014/main" id="{3B5F0FC4-FE87-426B-B0AD-B4AB6795C093}"/>
                </a:ext>
              </a:extLst>
            </p:cNvPr>
            <p:cNvSpPr>
              <a:spLocks noChangeAspect="1"/>
            </p:cNvSpPr>
            <p:nvPr/>
          </p:nvSpPr>
          <p:spPr>
            <a:xfrm>
              <a:off x="312238" y="5624962"/>
              <a:ext cx="385301" cy="385301"/>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sz="1600" b="1">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4" name="TextBox 43">
              <a:extLst>
                <a:ext uri="{FF2B5EF4-FFF2-40B4-BE49-F238E27FC236}">
                  <a16:creationId xmlns:a16="http://schemas.microsoft.com/office/drawing/2014/main" id="{57CC180D-A34F-41A0-8490-44CD856FDD3A}"/>
                </a:ext>
              </a:extLst>
            </p:cNvPr>
            <p:cNvSpPr txBox="1"/>
            <p:nvPr/>
          </p:nvSpPr>
          <p:spPr>
            <a:xfrm>
              <a:off x="754505" y="5438277"/>
              <a:ext cx="3240586"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 mensagem é excluída pelo consumidor depois de ter sido processada.</a:t>
              </a:r>
            </a:p>
          </p:txBody>
        </p:sp>
      </p:grpSp>
    </p:spTree>
    <p:custDataLst>
      <p:tags r:id="rId1"/>
    </p:custDataLst>
    <p:extLst>
      <p:ext uri="{BB962C8B-B14F-4D97-AF65-F5344CB8AC3E}">
        <p14:creationId xmlns:p14="http://schemas.microsoft.com/office/powerpoint/2010/main" val="518200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p:txBody>
          <a:bodyPr rtlCol="0"/>
          <a:lstStyle/>
          <a:p>
            <a:pPr rtl="0"/>
            <a:r>
              <a:rPr lang="pt-BR" sz="3600"/>
              <a:t>Exemplo de desacoplamento: usar o Amazon SQS</a:t>
            </a:r>
          </a:p>
        </p:txBody>
      </p:sp>
      <p:grpSp>
        <p:nvGrpSpPr>
          <p:cNvPr id="5" name="Group 4" descr="architecture of an ordering processing application where amazon sns and amazon sqs are used to decouple the processing logic from the application.">
            <a:extLst>
              <a:ext uri="{FF2B5EF4-FFF2-40B4-BE49-F238E27FC236}">
                <a16:creationId xmlns:a16="http://schemas.microsoft.com/office/drawing/2014/main" id="{74019C0C-823A-4FBE-9200-AADCB099DCCE}"/>
              </a:ext>
            </a:extLst>
          </p:cNvPr>
          <p:cNvGrpSpPr/>
          <p:nvPr/>
        </p:nvGrpSpPr>
        <p:grpSpPr>
          <a:xfrm>
            <a:off x="634537" y="1253796"/>
            <a:ext cx="11049129" cy="4769136"/>
            <a:chOff x="634537" y="1253796"/>
            <a:chExt cx="11049129" cy="4769136"/>
          </a:xfrm>
        </p:grpSpPr>
        <p:sp>
          <p:nvSpPr>
            <p:cNvPr id="59" name="TextBox 58">
              <a:extLst>
                <a:ext uri="{FF2B5EF4-FFF2-40B4-BE49-F238E27FC236}">
                  <a16:creationId xmlns:a16="http://schemas.microsoft.com/office/drawing/2014/main" id="{709FD5B0-FF5D-47D1-AC4A-DEA366157513}"/>
                </a:ext>
              </a:extLst>
            </p:cNvPr>
            <p:cNvSpPr txBox="1"/>
            <p:nvPr/>
          </p:nvSpPr>
          <p:spPr>
            <a:xfrm>
              <a:off x="2259039" y="1686138"/>
              <a:ext cx="1756293" cy="338554"/>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Camada da Web</a:t>
              </a:r>
            </a:p>
          </p:txBody>
        </p:sp>
        <p:sp>
          <p:nvSpPr>
            <p:cNvPr id="60" name="TextBox 59">
              <a:extLst>
                <a:ext uri="{FF2B5EF4-FFF2-40B4-BE49-F238E27FC236}">
                  <a16:creationId xmlns:a16="http://schemas.microsoft.com/office/drawing/2014/main" id="{BAAD4688-7C82-4687-8F4E-3C94E1F7B1F3}"/>
                </a:ext>
              </a:extLst>
            </p:cNvPr>
            <p:cNvSpPr txBox="1"/>
            <p:nvPr/>
          </p:nvSpPr>
          <p:spPr>
            <a:xfrm>
              <a:off x="8151553" y="2334730"/>
              <a:ext cx="1756293" cy="338554"/>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Camada da aplicação</a:t>
              </a:r>
            </a:p>
          </p:txBody>
        </p:sp>
        <p:sp>
          <p:nvSpPr>
            <p:cNvPr id="66" name="TextBox 65">
              <a:extLst>
                <a:ext uri="{FF2B5EF4-FFF2-40B4-BE49-F238E27FC236}">
                  <a16:creationId xmlns:a16="http://schemas.microsoft.com/office/drawing/2014/main" id="{737B2461-85B8-4BDB-8C65-93ED8D668CA5}"/>
                </a:ext>
              </a:extLst>
            </p:cNvPr>
            <p:cNvSpPr txBox="1"/>
            <p:nvPr/>
          </p:nvSpPr>
          <p:spPr>
            <a:xfrm>
              <a:off x="9927373" y="2256188"/>
              <a:ext cx="1756293" cy="338554"/>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Camada do banco de dados</a:t>
              </a:r>
            </a:p>
          </p:txBody>
        </p:sp>
        <p:pic>
          <p:nvPicPr>
            <p:cNvPr id="68" name="Graphic 67">
              <a:extLst>
                <a:ext uri="{FF2B5EF4-FFF2-40B4-BE49-F238E27FC236}">
                  <a16:creationId xmlns:a16="http://schemas.microsoft.com/office/drawing/2014/main" id="{F1DD61C4-9716-41E6-91EE-A6BAFF25133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82913" y="2216818"/>
              <a:ext cx="548640" cy="548640"/>
            </a:xfrm>
            <a:prstGeom prst="rect">
              <a:avLst/>
            </a:prstGeom>
          </p:spPr>
        </p:pic>
        <p:pic>
          <p:nvPicPr>
            <p:cNvPr id="69" name="Graphic 68">
              <a:extLst>
                <a:ext uri="{FF2B5EF4-FFF2-40B4-BE49-F238E27FC236}">
                  <a16:creationId xmlns:a16="http://schemas.microsoft.com/office/drawing/2014/main" id="{2E7CAC91-AA8A-44FE-A5FC-A507A77F7CB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82913" y="2868462"/>
              <a:ext cx="548640" cy="548640"/>
            </a:xfrm>
            <a:prstGeom prst="rect">
              <a:avLst/>
            </a:prstGeom>
          </p:spPr>
        </p:pic>
        <p:pic>
          <p:nvPicPr>
            <p:cNvPr id="70" name="Graphic 69">
              <a:extLst>
                <a:ext uri="{FF2B5EF4-FFF2-40B4-BE49-F238E27FC236}">
                  <a16:creationId xmlns:a16="http://schemas.microsoft.com/office/drawing/2014/main" id="{65FB6B9D-B6F4-4B47-A32C-404D2767511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82916" y="3977314"/>
              <a:ext cx="548640" cy="548640"/>
            </a:xfrm>
            <a:prstGeom prst="rect">
              <a:avLst/>
            </a:prstGeom>
          </p:spPr>
        </p:pic>
        <p:pic>
          <p:nvPicPr>
            <p:cNvPr id="73" name="Graphic 72">
              <a:extLst>
                <a:ext uri="{FF2B5EF4-FFF2-40B4-BE49-F238E27FC236}">
                  <a16:creationId xmlns:a16="http://schemas.microsoft.com/office/drawing/2014/main" id="{7C8D505D-D501-4F74-AE65-34F847C13BE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82911" y="4628957"/>
              <a:ext cx="548640" cy="548640"/>
            </a:xfrm>
            <a:prstGeom prst="rect">
              <a:avLst/>
            </a:prstGeom>
          </p:spPr>
        </p:pic>
        <p:grpSp>
          <p:nvGrpSpPr>
            <p:cNvPr id="113" name="Group 112">
              <a:extLst>
                <a:ext uri="{FF2B5EF4-FFF2-40B4-BE49-F238E27FC236}">
                  <a16:creationId xmlns:a16="http://schemas.microsoft.com/office/drawing/2014/main" id="{99B9A179-5AB5-473C-B544-AA1FC501EB48}"/>
                </a:ext>
              </a:extLst>
            </p:cNvPr>
            <p:cNvGrpSpPr/>
            <p:nvPr/>
          </p:nvGrpSpPr>
          <p:grpSpPr>
            <a:xfrm>
              <a:off x="634537" y="3144936"/>
              <a:ext cx="1450432" cy="1307630"/>
              <a:chOff x="3866230" y="3537284"/>
              <a:chExt cx="1450432" cy="1307630"/>
            </a:xfrm>
          </p:grpSpPr>
          <p:sp>
            <p:nvSpPr>
              <p:cNvPr id="127" name="TextBox 126">
                <a:extLst>
                  <a:ext uri="{FF2B5EF4-FFF2-40B4-BE49-F238E27FC236}">
                    <a16:creationId xmlns:a16="http://schemas.microsoft.com/office/drawing/2014/main" id="{DAD99BE4-6EDD-449D-92E6-84F9F902683C}"/>
                  </a:ext>
                </a:extLst>
              </p:cNvPr>
              <p:cNvSpPr txBox="1"/>
              <p:nvPr/>
            </p:nvSpPr>
            <p:spPr>
              <a:xfrm>
                <a:off x="3866230" y="4260139"/>
                <a:ext cx="1450432"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6" name="Graphic 125">
                <a:extLst>
                  <a:ext uri="{FF2B5EF4-FFF2-40B4-BE49-F238E27FC236}">
                    <a16:creationId xmlns:a16="http://schemas.microsoft.com/office/drawing/2014/main" id="{733D28F9-79D5-4B39-AF5F-103F96C0B53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35845" y="3537284"/>
                <a:ext cx="711200" cy="711200"/>
              </a:xfrm>
              <a:prstGeom prst="rect">
                <a:avLst/>
              </a:prstGeom>
            </p:spPr>
          </p:pic>
        </p:grpSp>
        <p:cxnSp>
          <p:nvCxnSpPr>
            <p:cNvPr id="102" name="Straight Arrow Connector 101">
              <a:extLst>
                <a:ext uri="{FF2B5EF4-FFF2-40B4-BE49-F238E27FC236}">
                  <a16:creationId xmlns:a16="http://schemas.microsoft.com/office/drawing/2014/main" id="{1BCF4595-EA74-4172-A096-2F549A087F5E}"/>
                </a:ext>
              </a:extLst>
            </p:cNvPr>
            <p:cNvCxnSpPr>
              <a:cxnSpLocks/>
              <a:stCxn id="72" idx="2"/>
              <a:endCxn id="54" idx="0"/>
            </p:cNvCxnSpPr>
            <p:nvPr/>
          </p:nvCxnSpPr>
          <p:spPr>
            <a:xfrm>
              <a:off x="10814195" y="3515706"/>
              <a:ext cx="0" cy="1201928"/>
            </a:xfrm>
            <a:prstGeom prst="straightConnector1">
              <a:avLst/>
            </a:prstGeom>
            <a:ln w="190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ABEBC6F2-6C05-4306-89C6-3F1D116660E0}"/>
                </a:ext>
              </a:extLst>
            </p:cNvPr>
            <p:cNvGrpSpPr/>
            <p:nvPr/>
          </p:nvGrpSpPr>
          <p:grpSpPr>
            <a:xfrm>
              <a:off x="9944726" y="2804506"/>
              <a:ext cx="1738940" cy="1294755"/>
              <a:chOff x="10346333" y="2271814"/>
              <a:chExt cx="1738940" cy="1294755"/>
            </a:xfrm>
          </p:grpSpPr>
          <p:pic>
            <p:nvPicPr>
              <p:cNvPr id="72" name="Graphic 71">
                <a:extLst>
                  <a:ext uri="{FF2B5EF4-FFF2-40B4-BE49-F238E27FC236}">
                    <a16:creationId xmlns:a16="http://schemas.microsoft.com/office/drawing/2014/main" id="{4A82881F-2EE9-43CC-BEC7-D8686D19E37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860202" y="2271814"/>
                <a:ext cx="711200" cy="711200"/>
              </a:xfrm>
              <a:prstGeom prst="rect">
                <a:avLst/>
              </a:prstGeom>
            </p:spPr>
          </p:pic>
          <p:sp>
            <p:nvSpPr>
              <p:cNvPr id="101" name="TextBox 100">
                <a:extLst>
                  <a:ext uri="{FF2B5EF4-FFF2-40B4-BE49-F238E27FC236}">
                    <a16:creationId xmlns:a16="http://schemas.microsoft.com/office/drawing/2014/main" id="{A66097CD-7CA2-4702-855A-F4DFB7DB597E}"/>
                  </a:ext>
                </a:extLst>
              </p:cNvPr>
              <p:cNvSpPr txBox="1"/>
              <p:nvPr/>
            </p:nvSpPr>
            <p:spPr>
              <a:xfrm>
                <a:off x="10346333" y="2981794"/>
                <a:ext cx="1738940"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principal do BD</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7" name="Group 116">
              <a:extLst>
                <a:ext uri="{FF2B5EF4-FFF2-40B4-BE49-F238E27FC236}">
                  <a16:creationId xmlns:a16="http://schemas.microsoft.com/office/drawing/2014/main" id="{8F9FCDA0-9A89-4CD0-BF6D-95D86B0293CB}"/>
                </a:ext>
              </a:extLst>
            </p:cNvPr>
            <p:cNvGrpSpPr/>
            <p:nvPr/>
          </p:nvGrpSpPr>
          <p:grpSpPr>
            <a:xfrm>
              <a:off x="10076041" y="4717634"/>
              <a:ext cx="1476310" cy="1305298"/>
              <a:chOff x="10477648" y="4620879"/>
              <a:chExt cx="1476310" cy="1305298"/>
            </a:xfrm>
          </p:grpSpPr>
          <p:pic>
            <p:nvPicPr>
              <p:cNvPr id="54" name="Graphic 53">
                <a:extLst>
                  <a:ext uri="{FF2B5EF4-FFF2-40B4-BE49-F238E27FC236}">
                    <a16:creationId xmlns:a16="http://schemas.microsoft.com/office/drawing/2014/main" id="{1BE3A8E8-3382-449C-83A8-BE5EFB990F4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860202" y="4620879"/>
                <a:ext cx="711200" cy="711200"/>
              </a:xfrm>
              <a:prstGeom prst="rect">
                <a:avLst/>
              </a:prstGeom>
            </p:spPr>
          </p:pic>
          <p:sp>
            <p:nvSpPr>
              <p:cNvPr id="106" name="TextBox 105">
                <a:extLst>
                  <a:ext uri="{FF2B5EF4-FFF2-40B4-BE49-F238E27FC236}">
                    <a16:creationId xmlns:a16="http://schemas.microsoft.com/office/drawing/2014/main" id="{D396A67E-1D2A-4235-8CDD-88756335B966}"/>
                  </a:ext>
                </a:extLst>
              </p:cNvPr>
              <p:cNvSpPr txBox="1"/>
              <p:nvPr/>
            </p:nvSpPr>
            <p:spPr>
              <a:xfrm>
                <a:off x="10477648" y="5341402"/>
                <a:ext cx="1476310"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em espera do BD</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64" name="Straight Arrow Connector 63">
              <a:extLst>
                <a:ext uri="{FF2B5EF4-FFF2-40B4-BE49-F238E27FC236}">
                  <a16:creationId xmlns:a16="http://schemas.microsoft.com/office/drawing/2014/main" id="{4C3B2128-0CF7-4D5D-9F14-5E52618B6F23}"/>
                </a:ext>
              </a:extLst>
            </p:cNvPr>
            <p:cNvCxnSpPr>
              <a:cxnSpLocks/>
              <a:stCxn id="89" idx="3"/>
              <a:endCxn id="72" idx="1"/>
            </p:cNvCxnSpPr>
            <p:nvPr/>
          </p:nvCxnSpPr>
          <p:spPr>
            <a:xfrm>
              <a:off x="9280614" y="3142782"/>
              <a:ext cx="1177981" cy="17324"/>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80" name="Graphic 79">
              <a:extLst>
                <a:ext uri="{FF2B5EF4-FFF2-40B4-BE49-F238E27FC236}">
                  <a16:creationId xmlns:a16="http://schemas.microsoft.com/office/drawing/2014/main" id="{01C4A520-8A72-4E23-8B40-5B90B0F8E6E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500763" y="1253796"/>
              <a:ext cx="640080" cy="640080"/>
            </a:xfrm>
            <a:prstGeom prst="rect">
              <a:avLst/>
            </a:prstGeom>
          </p:spPr>
        </p:pic>
        <p:pic>
          <p:nvPicPr>
            <p:cNvPr id="87" name="Graphic 86">
              <a:extLst>
                <a:ext uri="{FF2B5EF4-FFF2-40B4-BE49-F238E27FC236}">
                  <a16:creationId xmlns:a16="http://schemas.microsoft.com/office/drawing/2014/main" id="{3B75C3FF-D8B4-4218-8111-9F9D55F286B9}"/>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68164" y="3380005"/>
              <a:ext cx="640080" cy="640080"/>
            </a:xfrm>
            <a:prstGeom prst="rect">
              <a:avLst/>
            </a:prstGeom>
          </p:spPr>
        </p:pic>
        <p:pic>
          <p:nvPicPr>
            <p:cNvPr id="99" name="Graphic 98">
              <a:extLst>
                <a:ext uri="{FF2B5EF4-FFF2-40B4-BE49-F238E27FC236}">
                  <a16:creationId xmlns:a16="http://schemas.microsoft.com/office/drawing/2014/main" id="{8C56E4F7-1416-4DE9-B0F1-7BAF72160910}"/>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730026" y="2907832"/>
              <a:ext cx="469900" cy="469900"/>
            </a:xfrm>
            <a:prstGeom prst="rect">
              <a:avLst/>
            </a:prstGeom>
          </p:spPr>
        </p:pic>
        <p:pic>
          <p:nvPicPr>
            <p:cNvPr id="100" name="Graphic 99">
              <a:extLst>
                <a:ext uri="{FF2B5EF4-FFF2-40B4-BE49-F238E27FC236}">
                  <a16:creationId xmlns:a16="http://schemas.microsoft.com/office/drawing/2014/main" id="{44D8107D-9A86-4BCF-BD18-8ACB22133280}"/>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730026" y="4016684"/>
              <a:ext cx="469900" cy="469900"/>
            </a:xfrm>
            <a:prstGeom prst="rect">
              <a:avLst/>
            </a:prstGeom>
          </p:spPr>
        </p:pic>
        <p:pic>
          <p:nvPicPr>
            <p:cNvPr id="104" name="Graphic 103">
              <a:extLst>
                <a:ext uri="{FF2B5EF4-FFF2-40B4-BE49-F238E27FC236}">
                  <a16:creationId xmlns:a16="http://schemas.microsoft.com/office/drawing/2014/main" id="{B1B30DCE-E47E-42F0-9170-780AFEF3F3AA}"/>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853302" y="2905961"/>
              <a:ext cx="469900" cy="469900"/>
            </a:xfrm>
            <a:prstGeom prst="rect">
              <a:avLst/>
            </a:prstGeom>
          </p:spPr>
        </p:pic>
        <p:pic>
          <p:nvPicPr>
            <p:cNvPr id="105" name="Graphic 104">
              <a:extLst>
                <a:ext uri="{FF2B5EF4-FFF2-40B4-BE49-F238E27FC236}">
                  <a16:creationId xmlns:a16="http://schemas.microsoft.com/office/drawing/2014/main" id="{B9FE5CE3-0415-4233-8CC3-802A78E2390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847879" y="4016684"/>
              <a:ext cx="469900" cy="469900"/>
            </a:xfrm>
            <a:prstGeom prst="rect">
              <a:avLst/>
            </a:prstGeom>
          </p:spPr>
        </p:pic>
        <p:grpSp>
          <p:nvGrpSpPr>
            <p:cNvPr id="11" name="Group 10">
              <a:extLst>
                <a:ext uri="{FF2B5EF4-FFF2-40B4-BE49-F238E27FC236}">
                  <a16:creationId xmlns:a16="http://schemas.microsoft.com/office/drawing/2014/main" id="{054DAB4C-7EAE-474B-8AC2-23CF040FB1B2}"/>
                </a:ext>
              </a:extLst>
            </p:cNvPr>
            <p:cNvGrpSpPr/>
            <p:nvPr/>
          </p:nvGrpSpPr>
          <p:grpSpPr>
            <a:xfrm>
              <a:off x="8731974" y="2868462"/>
              <a:ext cx="548640" cy="548640"/>
              <a:chOff x="8880836" y="3149970"/>
              <a:chExt cx="548640" cy="548640"/>
            </a:xfrm>
          </p:grpSpPr>
          <p:pic>
            <p:nvPicPr>
              <p:cNvPr id="89" name="Graphic 88">
                <a:extLst>
                  <a:ext uri="{FF2B5EF4-FFF2-40B4-BE49-F238E27FC236}">
                    <a16:creationId xmlns:a16="http://schemas.microsoft.com/office/drawing/2014/main" id="{085CA26C-8719-47FA-8A46-8E5D751B5FC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880836" y="3149970"/>
                <a:ext cx="548640" cy="548640"/>
              </a:xfrm>
              <a:prstGeom prst="rect">
                <a:avLst/>
              </a:prstGeom>
            </p:spPr>
          </p:pic>
          <p:pic>
            <p:nvPicPr>
              <p:cNvPr id="120" name="Picture 119">
                <a:extLst>
                  <a:ext uri="{FF2B5EF4-FFF2-40B4-BE49-F238E27FC236}">
                    <a16:creationId xmlns:a16="http://schemas.microsoft.com/office/drawing/2014/main" id="{971CDBF9-52FB-4820-BB98-5168A0DA8933}"/>
                  </a:ext>
                  <a:ext uri="{C183D7F6-B498-43B3-948B-1728B52AA6E4}">
                    <adec:decorative xmlns:adec="http://schemas.microsoft.com/office/drawing/2017/decorative" xmlns=""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21953" y="3270905"/>
                <a:ext cx="266406" cy="306770"/>
              </a:xfrm>
              <a:prstGeom prst="rect">
                <a:avLst/>
              </a:prstGeom>
            </p:spPr>
          </p:pic>
        </p:grpSp>
        <p:grpSp>
          <p:nvGrpSpPr>
            <p:cNvPr id="12" name="Group 11">
              <a:extLst>
                <a:ext uri="{FF2B5EF4-FFF2-40B4-BE49-F238E27FC236}">
                  <a16:creationId xmlns:a16="http://schemas.microsoft.com/office/drawing/2014/main" id="{18FF5E3E-6466-4311-A521-35480E1F0B91}"/>
                </a:ext>
              </a:extLst>
            </p:cNvPr>
            <p:cNvGrpSpPr/>
            <p:nvPr/>
          </p:nvGrpSpPr>
          <p:grpSpPr>
            <a:xfrm>
              <a:off x="8731977" y="3977314"/>
              <a:ext cx="548640" cy="548640"/>
              <a:chOff x="8880839" y="4258822"/>
              <a:chExt cx="548640" cy="548640"/>
            </a:xfrm>
          </p:grpSpPr>
          <p:pic>
            <p:nvPicPr>
              <p:cNvPr id="91" name="Graphic 90">
                <a:extLst>
                  <a:ext uri="{FF2B5EF4-FFF2-40B4-BE49-F238E27FC236}">
                    <a16:creationId xmlns:a16="http://schemas.microsoft.com/office/drawing/2014/main" id="{49456067-D57E-47E7-B987-1399B45BC94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880839" y="4258822"/>
                <a:ext cx="548640" cy="548640"/>
              </a:xfrm>
              <a:prstGeom prst="rect">
                <a:avLst/>
              </a:prstGeom>
            </p:spPr>
          </p:pic>
          <p:pic>
            <p:nvPicPr>
              <p:cNvPr id="121" name="Picture 120">
                <a:extLst>
                  <a:ext uri="{FF2B5EF4-FFF2-40B4-BE49-F238E27FC236}">
                    <a16:creationId xmlns:a16="http://schemas.microsoft.com/office/drawing/2014/main" id="{D39CE84E-1EEA-4449-BA6A-9CE879084DD5}"/>
                  </a:ext>
                  <a:ext uri="{C183D7F6-B498-43B3-948B-1728B52AA6E4}">
                    <adec:decorative xmlns:adec="http://schemas.microsoft.com/office/drawing/2017/decorative" xmlns=""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21956" y="4379757"/>
                <a:ext cx="266406" cy="306770"/>
              </a:xfrm>
              <a:prstGeom prst="rect">
                <a:avLst/>
              </a:prstGeom>
            </p:spPr>
          </p:pic>
        </p:grpSp>
        <p:cxnSp>
          <p:nvCxnSpPr>
            <p:cNvPr id="14" name="Connector: Elbow 13">
              <a:extLst>
                <a:ext uri="{FF2B5EF4-FFF2-40B4-BE49-F238E27FC236}">
                  <a16:creationId xmlns:a16="http://schemas.microsoft.com/office/drawing/2014/main" id="{82D0B195-0234-42D7-A8F5-4C9D664529AF}"/>
                </a:ext>
              </a:extLst>
            </p:cNvPr>
            <p:cNvCxnSpPr>
              <a:stCxn id="87" idx="3"/>
              <a:endCxn id="91" idx="1"/>
            </p:cNvCxnSpPr>
            <p:nvPr/>
          </p:nvCxnSpPr>
          <p:spPr>
            <a:xfrm>
              <a:off x="6208244" y="3700045"/>
              <a:ext cx="2523733" cy="551589"/>
            </a:xfrm>
            <a:prstGeom prst="bentConnector3">
              <a:avLst>
                <a:gd name="adj1" fmla="val 5000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245A688-AFED-438C-9343-D4910B6BAE1C}"/>
                </a:ext>
              </a:extLst>
            </p:cNvPr>
            <p:cNvCxnSpPr>
              <a:stCxn id="87" idx="3"/>
              <a:endCxn id="89" idx="1"/>
            </p:cNvCxnSpPr>
            <p:nvPr/>
          </p:nvCxnSpPr>
          <p:spPr>
            <a:xfrm flipV="1">
              <a:off x="6208244" y="3142782"/>
              <a:ext cx="2523730" cy="557263"/>
            </a:xfrm>
            <a:prstGeom prst="bentConnector3">
              <a:avLst>
                <a:gd name="adj1" fmla="val 5000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08202E-8EEF-468A-8AE6-16DBC3298E43}"/>
                </a:ext>
              </a:extLst>
            </p:cNvPr>
            <p:cNvSpPr txBox="1"/>
            <p:nvPr/>
          </p:nvSpPr>
          <p:spPr>
            <a:xfrm>
              <a:off x="5052748" y="3896606"/>
              <a:ext cx="1670912"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Fila de pedidos do cliente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3" name="TextBox 122">
              <a:extLst>
                <a:ext uri="{FF2B5EF4-FFF2-40B4-BE49-F238E27FC236}">
                  <a16:creationId xmlns:a16="http://schemas.microsoft.com/office/drawing/2014/main" id="{C0A09689-D251-4022-B969-9F3A6DC08D36}"/>
                </a:ext>
              </a:extLst>
            </p:cNvPr>
            <p:cNvSpPr txBox="1"/>
            <p:nvPr/>
          </p:nvSpPr>
          <p:spPr>
            <a:xfrm>
              <a:off x="6158981" y="1765489"/>
              <a:ext cx="1323644"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Fila de mensagens mortas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0" name="Connector: Elbow 29">
              <a:extLst>
                <a:ext uri="{FF2B5EF4-FFF2-40B4-BE49-F238E27FC236}">
                  <a16:creationId xmlns:a16="http://schemas.microsoft.com/office/drawing/2014/main" id="{C69788D2-327D-4F98-AD59-D4D1D4E62221}"/>
                </a:ext>
              </a:extLst>
            </p:cNvPr>
            <p:cNvCxnSpPr>
              <a:cxnSpLocks/>
              <a:stCxn id="87" idx="0"/>
            </p:cNvCxnSpPr>
            <p:nvPr/>
          </p:nvCxnSpPr>
          <p:spPr>
            <a:xfrm rot="5400000" flipH="1" flipV="1">
              <a:off x="5257102" y="2204941"/>
              <a:ext cx="1806167" cy="543962"/>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8CAA8D9F-97D1-40D8-A428-90ED7588F22A}"/>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730026" y="2256188"/>
              <a:ext cx="469900" cy="469900"/>
            </a:xfrm>
            <a:prstGeom prst="rect">
              <a:avLst/>
            </a:prstGeom>
          </p:spPr>
        </p:pic>
        <p:pic>
          <p:nvPicPr>
            <p:cNvPr id="75" name="Graphic 74">
              <a:extLst>
                <a:ext uri="{FF2B5EF4-FFF2-40B4-BE49-F238E27FC236}">
                  <a16:creationId xmlns:a16="http://schemas.microsoft.com/office/drawing/2014/main" id="{697FD71C-1DAB-4C76-9E21-70FDE78F6ED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730026" y="4668327"/>
              <a:ext cx="469900" cy="469900"/>
            </a:xfrm>
            <a:prstGeom prst="rect">
              <a:avLst/>
            </a:prstGeom>
          </p:spPr>
        </p:pic>
        <p:cxnSp>
          <p:nvCxnSpPr>
            <p:cNvPr id="8" name="Connector: Elbow 7">
              <a:extLst>
                <a:ext uri="{FF2B5EF4-FFF2-40B4-BE49-F238E27FC236}">
                  <a16:creationId xmlns:a16="http://schemas.microsoft.com/office/drawing/2014/main" id="{38969582-B4DD-4104-B079-4335AA5ABC8D}"/>
                </a:ext>
              </a:extLst>
            </p:cNvPr>
            <p:cNvCxnSpPr>
              <a:stCxn id="126" idx="3"/>
              <a:endCxn id="68" idx="1"/>
            </p:cNvCxnSpPr>
            <p:nvPr/>
          </p:nvCxnSpPr>
          <p:spPr>
            <a:xfrm flipV="1">
              <a:off x="1715352" y="2491138"/>
              <a:ext cx="1167561" cy="1009398"/>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D520E9C-437E-4D10-8DB9-52B23F41657C}"/>
                </a:ext>
              </a:extLst>
            </p:cNvPr>
            <p:cNvCxnSpPr>
              <a:stCxn id="126" idx="3"/>
              <a:endCxn id="69" idx="1"/>
            </p:cNvCxnSpPr>
            <p:nvPr/>
          </p:nvCxnSpPr>
          <p:spPr>
            <a:xfrm flipV="1">
              <a:off x="1715352" y="3142782"/>
              <a:ext cx="1167561" cy="357754"/>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19D5070-E846-4442-BC3B-989296B6ECCF}"/>
                </a:ext>
              </a:extLst>
            </p:cNvPr>
            <p:cNvCxnSpPr>
              <a:stCxn id="126" idx="3"/>
              <a:endCxn id="70" idx="1"/>
            </p:cNvCxnSpPr>
            <p:nvPr/>
          </p:nvCxnSpPr>
          <p:spPr>
            <a:xfrm>
              <a:off x="1715352" y="3500536"/>
              <a:ext cx="1167564" cy="751098"/>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5B3E7F8-EEFD-466C-9569-95268B2B544A}"/>
                </a:ext>
              </a:extLst>
            </p:cNvPr>
            <p:cNvCxnSpPr>
              <a:stCxn id="126" idx="3"/>
              <a:endCxn id="73" idx="1"/>
            </p:cNvCxnSpPr>
            <p:nvPr/>
          </p:nvCxnSpPr>
          <p:spPr>
            <a:xfrm>
              <a:off x="1715352" y="3500536"/>
              <a:ext cx="1167559" cy="1402741"/>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B2CB7E2-D0EB-44AE-9728-8240E0BE8FB3}"/>
                </a:ext>
              </a:extLst>
            </p:cNvPr>
            <p:cNvCxnSpPr>
              <a:stCxn id="68" idx="3"/>
              <a:endCxn id="87" idx="1"/>
            </p:cNvCxnSpPr>
            <p:nvPr/>
          </p:nvCxnSpPr>
          <p:spPr>
            <a:xfrm>
              <a:off x="3431553" y="2491138"/>
              <a:ext cx="2136611" cy="1208907"/>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416400E8-2A2D-4CDF-97BB-C096F988DE9B}"/>
                </a:ext>
              </a:extLst>
            </p:cNvPr>
            <p:cNvCxnSpPr>
              <a:cxnSpLocks/>
              <a:stCxn id="69" idx="3"/>
              <a:endCxn id="87" idx="1"/>
            </p:cNvCxnSpPr>
            <p:nvPr/>
          </p:nvCxnSpPr>
          <p:spPr>
            <a:xfrm>
              <a:off x="3431553" y="3142782"/>
              <a:ext cx="2136611" cy="557263"/>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96AE78E-152A-432B-AA5F-30AB53E8E5F8}"/>
                </a:ext>
              </a:extLst>
            </p:cNvPr>
            <p:cNvCxnSpPr>
              <a:stCxn id="70" idx="3"/>
              <a:endCxn id="87" idx="1"/>
            </p:cNvCxnSpPr>
            <p:nvPr/>
          </p:nvCxnSpPr>
          <p:spPr>
            <a:xfrm flipV="1">
              <a:off x="3431556" y="3700045"/>
              <a:ext cx="2136608" cy="551589"/>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36E71DF-5172-4FE5-9EF3-9255789FEA27}"/>
                </a:ext>
              </a:extLst>
            </p:cNvPr>
            <p:cNvCxnSpPr>
              <a:stCxn id="73" idx="3"/>
              <a:endCxn id="87" idx="1"/>
            </p:cNvCxnSpPr>
            <p:nvPr/>
          </p:nvCxnSpPr>
          <p:spPr>
            <a:xfrm flipV="1">
              <a:off x="3431551" y="3700045"/>
              <a:ext cx="2136613" cy="1203232"/>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847BA56-D7D8-4588-9943-A0DBACF74012}"/>
                </a:ext>
              </a:extLst>
            </p:cNvPr>
            <p:cNvCxnSpPr>
              <a:stCxn id="91" idx="3"/>
              <a:endCxn id="72" idx="1"/>
            </p:cNvCxnSpPr>
            <p:nvPr/>
          </p:nvCxnSpPr>
          <p:spPr>
            <a:xfrm flipV="1">
              <a:off x="9280617" y="3160106"/>
              <a:ext cx="1177978" cy="1091528"/>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1A804AB-9C41-4FE2-A464-BCACDFA9AC61}"/>
                </a:ext>
              </a:extLst>
            </p:cNvPr>
            <p:cNvSpPr txBox="1"/>
            <p:nvPr/>
          </p:nvSpPr>
          <p:spPr>
            <a:xfrm>
              <a:off x="4618387" y="2684565"/>
              <a:ext cx="1232052"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Mensagem do pedido</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6" name="Straight Connector 45">
              <a:extLst>
                <a:ext uri="{FF2B5EF4-FFF2-40B4-BE49-F238E27FC236}">
                  <a16:creationId xmlns:a16="http://schemas.microsoft.com/office/drawing/2014/main" id="{4A372498-D7A5-4E08-B7C7-4421B967A947}"/>
                </a:ext>
              </a:extLst>
            </p:cNvPr>
            <p:cNvCxnSpPr>
              <a:cxnSpLocks/>
            </p:cNvCxnSpPr>
            <p:nvPr/>
          </p:nvCxnSpPr>
          <p:spPr>
            <a:xfrm>
              <a:off x="4199926" y="2595376"/>
              <a:ext cx="484525" cy="182831"/>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27637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A18E-4808-A14B-B298-1C3BD4462E5F}"/>
              </a:ext>
            </a:extLst>
          </p:cNvPr>
          <p:cNvSpPr>
            <a:spLocks noGrp="1"/>
          </p:cNvSpPr>
          <p:nvPr>
            <p:ph type="title"/>
          </p:nvPr>
        </p:nvSpPr>
        <p:spPr/>
        <p:txBody>
          <a:bodyPr rtlCol="0"/>
          <a:lstStyle/>
          <a:p>
            <a:pPr rtl="0"/>
            <a:r>
              <a:rPr lang="pt-BR"/>
              <a:t>Casos de uso de filas de mensagens</a:t>
            </a:r>
          </a:p>
        </p:txBody>
      </p:sp>
      <p:grpSp>
        <p:nvGrpSpPr>
          <p:cNvPr id="7" name="Group 6">
            <a:extLst>
              <a:ext uri="{FF2B5EF4-FFF2-40B4-BE49-F238E27FC236}">
                <a16:creationId xmlns:a16="http://schemas.microsoft.com/office/drawing/2014/main" id="{E4B5DE53-238C-4A59-A4E4-01437E0838DC}"/>
              </a:ext>
              <a:ext uri="{C183D7F6-B498-43B3-948B-1728B52AA6E4}">
                <adec:decorative xmlns:adec="http://schemas.microsoft.com/office/drawing/2017/decorative" xmlns="" val="1"/>
              </a:ext>
            </a:extLst>
          </p:cNvPr>
          <p:cNvGrpSpPr/>
          <p:nvPr/>
        </p:nvGrpSpPr>
        <p:grpSpPr>
          <a:xfrm>
            <a:off x="1217527" y="1712872"/>
            <a:ext cx="9407556" cy="4321492"/>
            <a:chOff x="1217527" y="1712872"/>
            <a:chExt cx="9407556" cy="4321492"/>
          </a:xfrm>
        </p:grpSpPr>
        <p:cxnSp>
          <p:nvCxnSpPr>
            <p:cNvPr id="15" name="Straight Connector 14">
              <a:extLst>
                <a:ext uri="{FF2B5EF4-FFF2-40B4-BE49-F238E27FC236}">
                  <a16:creationId xmlns:a16="http://schemas.microsoft.com/office/drawing/2014/main" id="{6793853F-0B5E-384B-940F-0C5AFA1A18AF}"/>
                </a:ext>
                <a:ext uri="{C183D7F6-B498-43B3-948B-1728B52AA6E4}">
                  <adec:decorative xmlns:adec="http://schemas.microsoft.com/office/drawing/2017/decorative" xmlns="" val="1"/>
                </a:ext>
              </a:extLst>
            </p:cNvPr>
            <p:cNvCxnSpPr>
              <a:cxnSpLocks/>
            </p:cNvCxnSpPr>
            <p:nvPr/>
          </p:nvCxnSpPr>
          <p:spPr>
            <a:xfrm>
              <a:off x="1217527" y="4689465"/>
              <a:ext cx="9407556" cy="0"/>
            </a:xfrm>
            <a:prstGeom prst="line">
              <a:avLst/>
            </a:prstGeom>
            <a:ln w="38100">
              <a:gradFill flip="none" rotWithShape="1">
                <a:gsLst>
                  <a:gs pos="0">
                    <a:schemeClr val="bg1"/>
                  </a:gs>
                  <a:gs pos="48000">
                    <a:schemeClr val="bg2">
                      <a:lumMod val="75000"/>
                    </a:schemeClr>
                  </a:gs>
                  <a:gs pos="61000">
                    <a:schemeClr val="bg2">
                      <a:lumMod val="7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8A0DD6-F9CB-9346-9928-635005D55F90}"/>
                </a:ext>
                <a:ext uri="{C183D7F6-B498-43B3-948B-1728B52AA6E4}">
                  <adec:decorative xmlns:adec="http://schemas.microsoft.com/office/drawing/2017/decorative" xmlns="" val="1"/>
                </a:ext>
              </a:extLst>
            </p:cNvPr>
            <p:cNvCxnSpPr>
              <a:cxnSpLocks/>
            </p:cNvCxnSpPr>
            <p:nvPr/>
          </p:nvCxnSpPr>
          <p:spPr>
            <a:xfrm>
              <a:off x="1217527" y="2987325"/>
              <a:ext cx="9407556" cy="0"/>
            </a:xfrm>
            <a:prstGeom prst="line">
              <a:avLst/>
            </a:prstGeom>
            <a:ln w="38100">
              <a:gradFill flip="none" rotWithShape="1">
                <a:gsLst>
                  <a:gs pos="0">
                    <a:schemeClr val="bg1"/>
                  </a:gs>
                  <a:gs pos="48000">
                    <a:schemeClr val="bg2">
                      <a:lumMod val="75000"/>
                    </a:schemeClr>
                  </a:gs>
                  <a:gs pos="61000">
                    <a:schemeClr val="bg2">
                      <a:lumMod val="7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6A5C57-CF80-4F45-B302-30C7F626476E}"/>
                </a:ext>
                <a:ext uri="{C183D7F6-B498-43B3-948B-1728B52AA6E4}">
                  <adec:decorative xmlns:adec="http://schemas.microsoft.com/office/drawing/2017/decorative" xmlns="" val="1"/>
                </a:ext>
              </a:extLst>
            </p:cNvPr>
            <p:cNvCxnSpPr/>
            <p:nvPr/>
          </p:nvCxnSpPr>
          <p:spPr>
            <a:xfrm>
              <a:off x="5779626" y="1712872"/>
              <a:ext cx="0" cy="4321492"/>
            </a:xfrm>
            <a:prstGeom prst="line">
              <a:avLst/>
            </a:prstGeom>
            <a:ln w="38100">
              <a:gradFill>
                <a:gsLst>
                  <a:gs pos="0">
                    <a:schemeClr val="bg1"/>
                  </a:gs>
                  <a:gs pos="52000">
                    <a:schemeClr val="bg2">
                      <a:lumMod val="75000"/>
                    </a:schemeClr>
                  </a:gs>
                  <a:gs pos="61000">
                    <a:schemeClr val="bg2">
                      <a:lumMod val="7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8B6D5-439B-784D-AC1A-8023FC38AE1F}"/>
                </a:ext>
                <a:ext uri="{C183D7F6-B498-43B3-948B-1728B52AA6E4}">
                  <adec:decorative xmlns:adec="http://schemas.microsoft.com/office/drawing/2017/decorative" xmlns="" val="1"/>
                </a:ext>
              </a:extLst>
            </p:cNvPr>
            <p:cNvSpPr/>
            <p:nvPr/>
          </p:nvSpPr>
          <p:spPr>
            <a:xfrm>
              <a:off x="5701886" y="2908289"/>
              <a:ext cx="171405" cy="164829"/>
            </a:xfrm>
            <a:prstGeom prst="ellipse">
              <a:avLst/>
            </a:prstGeom>
            <a:solidFill>
              <a:srgbClr val="AA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sp>
          <p:nvSpPr>
            <p:cNvPr id="12" name="Oval 11">
              <a:extLst>
                <a:ext uri="{FF2B5EF4-FFF2-40B4-BE49-F238E27FC236}">
                  <a16:creationId xmlns:a16="http://schemas.microsoft.com/office/drawing/2014/main" id="{674BB71D-32DB-9B4D-A968-294F867F46D1}"/>
                </a:ext>
                <a:ext uri="{C183D7F6-B498-43B3-948B-1728B52AA6E4}">
                  <adec:decorative xmlns:adec="http://schemas.microsoft.com/office/drawing/2017/decorative" xmlns="" val="1"/>
                </a:ext>
              </a:extLst>
            </p:cNvPr>
            <p:cNvSpPr/>
            <p:nvPr/>
          </p:nvSpPr>
          <p:spPr>
            <a:xfrm>
              <a:off x="5704659" y="4606408"/>
              <a:ext cx="171405" cy="164829"/>
            </a:xfrm>
            <a:prstGeom prst="ellipse">
              <a:avLst/>
            </a:prstGeom>
            <a:solidFill>
              <a:srgbClr val="AA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6" name="Picture 5">
            <a:extLst>
              <a:ext uri="{FF2B5EF4-FFF2-40B4-BE49-F238E27FC236}">
                <a16:creationId xmlns:a16="http://schemas.microsoft.com/office/drawing/2014/main" id="{14FC9274-F875-BA44-B54C-5CEFD9AAACCA}"/>
              </a:ext>
              <a:ext uri="{C183D7F6-B498-43B3-948B-1728B52AA6E4}">
                <adec:decorative xmlns:adec="http://schemas.microsoft.com/office/drawing/2017/decorative" xmlns=""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1945744"/>
            <a:ext cx="960140" cy="916846"/>
          </a:xfrm>
          <a:prstGeom prst="rect">
            <a:avLst/>
          </a:prstGeom>
        </p:spPr>
      </p:pic>
      <p:sp>
        <p:nvSpPr>
          <p:cNvPr id="13" name="Content Placeholder 2">
            <a:extLst>
              <a:ext uri="{FF2B5EF4-FFF2-40B4-BE49-F238E27FC236}">
                <a16:creationId xmlns:a16="http://schemas.microsoft.com/office/drawing/2014/main" id="{A43F3381-A3DD-2349-9D91-3EC78FAA6775}"/>
              </a:ext>
            </a:extLst>
          </p:cNvPr>
          <p:cNvSpPr txBox="1">
            <a:spLocks/>
          </p:cNvSpPr>
          <p:nvPr/>
        </p:nvSpPr>
        <p:spPr>
          <a:xfrm>
            <a:off x="2077018" y="1943058"/>
            <a:ext cx="3745486"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spcBef>
                <a:spcPts val="0"/>
              </a:spcBef>
              <a:buNone/>
            </a:pPr>
            <a:r>
              <a:rPr lang="pt-BR">
                <a:latin typeface="Amazon Ember" panose="020B0603020204020204" pitchFamily="34" charset="0"/>
                <a:ea typeface="Amazon Ember" panose="020B0603020204020204" pitchFamily="34" charset="0"/>
                <a:cs typeface="Amazon Ember" panose="020B0603020204020204" pitchFamily="34" charset="0"/>
              </a:rPr>
              <a:t>Comunicação entre serviços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A8E156A2-F51A-8242-A8DA-DDD5C27E70E2}"/>
              </a:ext>
              <a:ext uri="{C183D7F6-B498-43B3-948B-1728B52AA6E4}">
                <adec:decorative xmlns:adec="http://schemas.microsoft.com/office/drawing/2017/decorative" xmlns=""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3415193"/>
            <a:ext cx="960140" cy="916846"/>
          </a:xfrm>
          <a:prstGeom prst="rect">
            <a:avLst/>
          </a:prstGeom>
        </p:spPr>
      </p:pic>
      <p:sp>
        <p:nvSpPr>
          <p:cNvPr id="28" name="Content Placeholder 2">
            <a:extLst>
              <a:ext uri="{FF2B5EF4-FFF2-40B4-BE49-F238E27FC236}">
                <a16:creationId xmlns:a16="http://schemas.microsoft.com/office/drawing/2014/main" id="{6412FF8B-85D6-1446-AB2E-5BF3F261F6E0}"/>
              </a:ext>
            </a:extLst>
          </p:cNvPr>
          <p:cNvSpPr txBox="1">
            <a:spLocks/>
          </p:cNvSpPr>
          <p:nvPr/>
        </p:nvSpPr>
        <p:spPr>
          <a:xfrm>
            <a:off x="2059030" y="3430544"/>
            <a:ext cx="3745486"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spcBef>
                <a:spcPts val="0"/>
              </a:spcBef>
              <a:buNone/>
            </a:pPr>
            <a:r>
              <a:rPr lang="pt-BR">
                <a:latin typeface="Amazon Ember" panose="020B0603020204020204" pitchFamily="34" charset="0"/>
                <a:ea typeface="Amazon Ember" panose="020B0603020204020204" pitchFamily="34" charset="0"/>
                <a:cs typeface="Amazon Ember" panose="020B0603020204020204" pitchFamily="34" charset="0"/>
              </a:rPr>
              <a:t>Itens de trabalho assíncronos</a:t>
            </a:r>
          </a:p>
        </p:txBody>
      </p:sp>
      <p:pic>
        <p:nvPicPr>
          <p:cNvPr id="22" name="Picture 21">
            <a:extLst>
              <a:ext uri="{FF2B5EF4-FFF2-40B4-BE49-F238E27FC236}">
                <a16:creationId xmlns:a16="http://schemas.microsoft.com/office/drawing/2014/main" id="{C7A40ECD-B8CA-5B49-AA89-1D17067CE4C4}"/>
              </a:ext>
              <a:ext uri="{C183D7F6-B498-43B3-948B-1728B52AA6E4}">
                <adec:decorative xmlns:adec="http://schemas.microsoft.com/office/drawing/2017/decorative" xmlns=""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5026536"/>
            <a:ext cx="960140" cy="916846"/>
          </a:xfrm>
          <a:prstGeom prst="rect">
            <a:avLst/>
          </a:prstGeom>
        </p:spPr>
      </p:pic>
      <p:sp>
        <p:nvSpPr>
          <p:cNvPr id="26" name="Content Placeholder 2">
            <a:extLst>
              <a:ext uri="{FF2B5EF4-FFF2-40B4-BE49-F238E27FC236}">
                <a16:creationId xmlns:a16="http://schemas.microsoft.com/office/drawing/2014/main" id="{9D30D1B5-D52B-9F45-9DF8-C22E332022E6}"/>
              </a:ext>
            </a:extLst>
          </p:cNvPr>
          <p:cNvSpPr txBox="1">
            <a:spLocks/>
          </p:cNvSpPr>
          <p:nvPr/>
        </p:nvSpPr>
        <p:spPr>
          <a:xfrm>
            <a:off x="2127805" y="5023850"/>
            <a:ext cx="3574081"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spcBef>
                <a:spcPts val="0"/>
              </a:spcBef>
              <a:buNone/>
            </a:pPr>
            <a:r>
              <a:rPr lang="pt-BR">
                <a:latin typeface="Amazon Ember" panose="020B0603020204020204" pitchFamily="34" charset="0"/>
                <a:ea typeface="Amazon Ember" panose="020B0603020204020204" pitchFamily="34" charset="0"/>
                <a:cs typeface="Amazon Ember" panose="020B0603020204020204" pitchFamily="34" charset="0"/>
              </a:rPr>
              <a:t>Notificações de alteração do estado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630890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A18E-4808-A14B-B298-1C3BD4462E5F}"/>
              </a:ext>
            </a:extLst>
          </p:cNvPr>
          <p:cNvSpPr>
            <a:spLocks noGrp="1"/>
          </p:cNvSpPr>
          <p:nvPr>
            <p:ph type="title"/>
          </p:nvPr>
        </p:nvSpPr>
        <p:spPr/>
        <p:txBody>
          <a:bodyPr rtlCol="0"/>
          <a:lstStyle/>
          <a:p>
            <a:pPr rtl="0"/>
            <a:r>
              <a:rPr lang="pt-BR"/>
              <a:t>Casos de uso de filas de mensagens</a:t>
            </a:r>
          </a:p>
        </p:txBody>
      </p:sp>
      <p:pic>
        <p:nvPicPr>
          <p:cNvPr id="6" name="Picture 5">
            <a:extLst>
              <a:ext uri="{FF2B5EF4-FFF2-40B4-BE49-F238E27FC236}">
                <a16:creationId xmlns:a16="http://schemas.microsoft.com/office/drawing/2014/main" id="{14FC9274-F875-BA44-B54C-5CEFD9AAACCA}"/>
              </a:ext>
              <a:ext uri="{C183D7F6-B498-43B3-948B-1728B52AA6E4}">
                <adec:decorative xmlns:adec="http://schemas.microsoft.com/office/drawing/2017/decorative" xmlns=""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1945744"/>
            <a:ext cx="960140" cy="916846"/>
          </a:xfrm>
          <a:prstGeom prst="rect">
            <a:avLst/>
          </a:prstGeom>
        </p:spPr>
      </p:pic>
      <p:sp>
        <p:nvSpPr>
          <p:cNvPr id="23" name="Content Placeholder 2">
            <a:extLst>
              <a:ext uri="{FF2B5EF4-FFF2-40B4-BE49-F238E27FC236}">
                <a16:creationId xmlns:a16="http://schemas.microsoft.com/office/drawing/2014/main" id="{A43F3381-A3DD-2349-9D91-3EC78FAA6775}"/>
              </a:ext>
            </a:extLst>
          </p:cNvPr>
          <p:cNvSpPr txBox="1">
            <a:spLocks/>
          </p:cNvSpPr>
          <p:nvPr/>
        </p:nvSpPr>
        <p:spPr>
          <a:xfrm>
            <a:off x="2077018" y="1943058"/>
            <a:ext cx="3745486"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spcBef>
                <a:spcPts val="0"/>
              </a:spcBef>
              <a:buNone/>
            </a:pPr>
            <a:r>
              <a:rPr lang="pt-BR">
                <a:latin typeface="Amazon Ember" panose="020B0603020204020204" pitchFamily="34" charset="0"/>
                <a:ea typeface="Amazon Ember" panose="020B0603020204020204" pitchFamily="34" charset="0"/>
                <a:cs typeface="Amazon Ember" panose="020B0603020204020204" pitchFamily="34" charset="0"/>
              </a:rPr>
              <a:t>Comunicação entre serviços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A8E156A2-F51A-8242-A8DA-DDD5C27E70E2}"/>
              </a:ext>
              <a:ext uri="{C183D7F6-B498-43B3-948B-1728B52AA6E4}">
                <adec:decorative xmlns:adec="http://schemas.microsoft.com/office/drawing/2017/decorative" xmlns=""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3415193"/>
            <a:ext cx="960140" cy="916846"/>
          </a:xfrm>
          <a:prstGeom prst="rect">
            <a:avLst/>
          </a:prstGeom>
        </p:spPr>
      </p:pic>
      <p:sp>
        <p:nvSpPr>
          <p:cNvPr id="25" name="Content Placeholder 2">
            <a:extLst>
              <a:ext uri="{FF2B5EF4-FFF2-40B4-BE49-F238E27FC236}">
                <a16:creationId xmlns:a16="http://schemas.microsoft.com/office/drawing/2014/main" id="{6412FF8B-85D6-1446-AB2E-5BF3F261F6E0}"/>
              </a:ext>
            </a:extLst>
          </p:cNvPr>
          <p:cNvSpPr txBox="1">
            <a:spLocks/>
          </p:cNvSpPr>
          <p:nvPr/>
        </p:nvSpPr>
        <p:spPr>
          <a:xfrm>
            <a:off x="2059030" y="3430544"/>
            <a:ext cx="3745486"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spcBef>
                <a:spcPts val="0"/>
              </a:spcBef>
              <a:buNone/>
            </a:pPr>
            <a:r>
              <a:rPr lang="pt-BR">
                <a:latin typeface="Amazon Ember" panose="020B0603020204020204" pitchFamily="34" charset="0"/>
                <a:ea typeface="Amazon Ember" panose="020B0603020204020204" pitchFamily="34" charset="0"/>
                <a:cs typeface="Amazon Ember" panose="020B0603020204020204" pitchFamily="34" charset="0"/>
              </a:rPr>
              <a:t>Itens de trabalho assíncronos</a:t>
            </a:r>
          </a:p>
        </p:txBody>
      </p:sp>
      <p:pic>
        <p:nvPicPr>
          <p:cNvPr id="22" name="Picture 21">
            <a:extLst>
              <a:ext uri="{FF2B5EF4-FFF2-40B4-BE49-F238E27FC236}">
                <a16:creationId xmlns:a16="http://schemas.microsoft.com/office/drawing/2014/main" id="{C7A40ECD-B8CA-5B49-AA89-1D17067CE4C4}"/>
              </a:ext>
              <a:ext uri="{C183D7F6-B498-43B3-948B-1728B52AA6E4}">
                <adec:decorative xmlns:adec="http://schemas.microsoft.com/office/drawing/2017/decorative" xmlns=""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5026536"/>
            <a:ext cx="960140" cy="916846"/>
          </a:xfrm>
          <a:prstGeom prst="rect">
            <a:avLst/>
          </a:prstGeom>
        </p:spPr>
      </p:pic>
      <p:sp>
        <p:nvSpPr>
          <p:cNvPr id="24" name="Content Placeholder 2">
            <a:extLst>
              <a:ext uri="{FF2B5EF4-FFF2-40B4-BE49-F238E27FC236}">
                <a16:creationId xmlns:a16="http://schemas.microsoft.com/office/drawing/2014/main" id="{9D30D1B5-D52B-9F45-9DF8-C22E332022E6}"/>
              </a:ext>
            </a:extLst>
          </p:cNvPr>
          <p:cNvSpPr txBox="1">
            <a:spLocks/>
          </p:cNvSpPr>
          <p:nvPr/>
        </p:nvSpPr>
        <p:spPr>
          <a:xfrm>
            <a:off x="2127805" y="5023850"/>
            <a:ext cx="3574081"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spcBef>
                <a:spcPts val="0"/>
              </a:spcBef>
              <a:buNone/>
            </a:pPr>
            <a:r>
              <a:rPr lang="pt-BR">
                <a:latin typeface="Amazon Ember" panose="020B0603020204020204" pitchFamily="34" charset="0"/>
                <a:ea typeface="Amazon Ember" panose="020B0603020204020204" pitchFamily="34" charset="0"/>
                <a:cs typeface="Amazon Ember" panose="020B0603020204020204" pitchFamily="34" charset="0"/>
              </a:rPr>
              <a:t>Notificações de alteração do estado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 name="Group 6">
            <a:extLst>
              <a:ext uri="{FF2B5EF4-FFF2-40B4-BE49-F238E27FC236}">
                <a16:creationId xmlns:a16="http://schemas.microsoft.com/office/drawing/2014/main" id="{7370A9C0-B9F0-2D49-872E-AFBB5CDF6261}"/>
              </a:ext>
              <a:ext uri="{C183D7F6-B498-43B3-948B-1728B52AA6E4}">
                <adec:decorative xmlns:adec="http://schemas.microsoft.com/office/drawing/2017/decorative" xmlns="" val="1"/>
              </a:ext>
            </a:extLst>
          </p:cNvPr>
          <p:cNvGrpSpPr/>
          <p:nvPr/>
        </p:nvGrpSpPr>
        <p:grpSpPr>
          <a:xfrm>
            <a:off x="6093141" y="1988639"/>
            <a:ext cx="875293" cy="831056"/>
            <a:chOff x="4076006" y="3773977"/>
            <a:chExt cx="1543398" cy="1556184"/>
          </a:xfrm>
        </p:grpSpPr>
        <p:sp>
          <p:nvSpPr>
            <p:cNvPr id="8" name="Oval 7">
              <a:extLst>
                <a:ext uri="{FF2B5EF4-FFF2-40B4-BE49-F238E27FC236}">
                  <a16:creationId xmlns:a16="http://schemas.microsoft.com/office/drawing/2014/main" id="{B0A54E71-3B68-894B-BC44-AAF7F380C37E}"/>
                </a:ext>
              </a:extLst>
            </p:cNvPr>
            <p:cNvSpPr/>
            <p:nvPr/>
          </p:nvSpPr>
          <p:spPr>
            <a:xfrm>
              <a:off x="4076006" y="3773977"/>
              <a:ext cx="1543398" cy="15561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9" name="Picture 8">
              <a:extLst>
                <a:ext uri="{FF2B5EF4-FFF2-40B4-BE49-F238E27FC236}">
                  <a16:creationId xmlns:a16="http://schemas.microsoft.com/office/drawing/2014/main" id="{99744C3B-D1DA-B941-860D-EE4AD8B4D1E7}"/>
                </a:ext>
                <a:ext uri="{C183D7F6-B498-43B3-948B-1728B52AA6E4}">
                  <adec:decorative xmlns:adec="http://schemas.microsoft.com/office/drawing/2017/decorative" xmlns="" val="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Lst>
            </a:blip>
            <a:stretch>
              <a:fillRect/>
            </a:stretch>
          </p:blipFill>
          <p:spPr>
            <a:xfrm>
              <a:off x="4355869" y="4076858"/>
              <a:ext cx="1000298" cy="1000298"/>
            </a:xfrm>
            <a:prstGeom prst="rect">
              <a:avLst/>
            </a:prstGeom>
          </p:spPr>
        </p:pic>
      </p:grpSp>
      <p:sp>
        <p:nvSpPr>
          <p:cNvPr id="14" name="Content Placeholder 2">
            <a:extLst>
              <a:ext uri="{FF2B5EF4-FFF2-40B4-BE49-F238E27FC236}">
                <a16:creationId xmlns:a16="http://schemas.microsoft.com/office/drawing/2014/main" id="{B74E1D7D-816D-044D-9633-72D2E0C7215F}"/>
              </a:ext>
            </a:extLst>
          </p:cNvPr>
          <p:cNvSpPr txBox="1">
            <a:spLocks/>
          </p:cNvSpPr>
          <p:nvPr/>
        </p:nvSpPr>
        <p:spPr>
          <a:xfrm>
            <a:off x="7117484" y="1948548"/>
            <a:ext cx="4025437"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spcBef>
                <a:spcPts val="0"/>
              </a:spcBef>
              <a:buNone/>
            </a:pPr>
            <a:r>
              <a:rPr lang="pt-BR">
                <a:latin typeface="Amazon Ember" panose="020B0603020204020204" pitchFamily="34" charset="0"/>
                <a:ea typeface="Amazon Ember" panose="020B0603020204020204" pitchFamily="34" charset="0"/>
                <a:cs typeface="Amazon Ember" panose="020B0603020204020204" pitchFamily="34" charset="0"/>
              </a:rPr>
              <a:t>Como selecionar mensagens específicas</a:t>
            </a:r>
          </a:p>
        </p:txBody>
      </p:sp>
      <p:grpSp>
        <p:nvGrpSpPr>
          <p:cNvPr id="17" name="Group 16">
            <a:extLst>
              <a:ext uri="{FF2B5EF4-FFF2-40B4-BE49-F238E27FC236}">
                <a16:creationId xmlns:a16="http://schemas.microsoft.com/office/drawing/2014/main" id="{C2415CDC-6D10-3249-91B7-EEFE5697F43B}"/>
              </a:ext>
              <a:ext uri="{C183D7F6-B498-43B3-948B-1728B52AA6E4}">
                <adec:decorative xmlns:adec="http://schemas.microsoft.com/office/drawing/2017/decorative" xmlns="" val="1"/>
              </a:ext>
            </a:extLst>
          </p:cNvPr>
          <p:cNvGrpSpPr/>
          <p:nvPr/>
        </p:nvGrpSpPr>
        <p:grpSpPr>
          <a:xfrm>
            <a:off x="6093141" y="3458088"/>
            <a:ext cx="875293" cy="831056"/>
            <a:chOff x="4076006" y="3773977"/>
            <a:chExt cx="1543398" cy="1556184"/>
          </a:xfrm>
        </p:grpSpPr>
        <p:sp>
          <p:nvSpPr>
            <p:cNvPr id="18" name="Oval 17">
              <a:extLst>
                <a:ext uri="{FF2B5EF4-FFF2-40B4-BE49-F238E27FC236}">
                  <a16:creationId xmlns:a16="http://schemas.microsoft.com/office/drawing/2014/main" id="{DE8AC9AC-80CF-7C4E-9DF6-A52EAB656F70}"/>
                </a:ext>
              </a:extLst>
            </p:cNvPr>
            <p:cNvSpPr/>
            <p:nvPr/>
          </p:nvSpPr>
          <p:spPr>
            <a:xfrm>
              <a:off x="4076006" y="3773977"/>
              <a:ext cx="1543398" cy="15561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pic>
          <p:nvPicPr>
            <p:cNvPr id="19" name="Picture 18">
              <a:extLst>
                <a:ext uri="{FF2B5EF4-FFF2-40B4-BE49-F238E27FC236}">
                  <a16:creationId xmlns:a16="http://schemas.microsoft.com/office/drawing/2014/main" id="{5B6B9FFB-52AC-9E42-8BF2-0A8F7498D8C8}"/>
                </a:ext>
                <a:ext uri="{C183D7F6-B498-43B3-948B-1728B52AA6E4}">
                  <adec:decorative xmlns:adec="http://schemas.microsoft.com/office/drawing/2017/decorative" xmlns="" val="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Lst>
            </a:blip>
            <a:stretch>
              <a:fillRect/>
            </a:stretch>
          </p:blipFill>
          <p:spPr>
            <a:xfrm>
              <a:off x="4355869" y="4076858"/>
              <a:ext cx="1000298" cy="1000298"/>
            </a:xfrm>
            <a:prstGeom prst="rect">
              <a:avLst/>
            </a:prstGeom>
          </p:spPr>
        </p:pic>
      </p:grpSp>
      <p:sp>
        <p:nvSpPr>
          <p:cNvPr id="21" name="Content Placeholder 2">
            <a:extLst>
              <a:ext uri="{FF2B5EF4-FFF2-40B4-BE49-F238E27FC236}">
                <a16:creationId xmlns:a16="http://schemas.microsoft.com/office/drawing/2014/main" id="{BCA9E8A0-AB04-3A45-910A-ADA5D2615CE1}"/>
              </a:ext>
            </a:extLst>
          </p:cNvPr>
          <p:cNvSpPr txBox="1">
            <a:spLocks/>
          </p:cNvSpPr>
          <p:nvPr/>
        </p:nvSpPr>
        <p:spPr>
          <a:xfrm>
            <a:off x="7117485" y="3417997"/>
            <a:ext cx="2205085"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spcBef>
                <a:spcPts val="0"/>
              </a:spcBef>
              <a:buNone/>
            </a:pPr>
            <a:r>
              <a:rPr lang="pt-BR">
                <a:latin typeface="Amazon Ember" panose="020B0603020204020204" pitchFamily="34" charset="0"/>
                <a:ea typeface="Amazon Ember" panose="020B0603020204020204" pitchFamily="34" charset="0"/>
                <a:cs typeface="Amazon Ember" panose="020B0603020204020204" pitchFamily="34" charset="0"/>
              </a:rPr>
              <a:t>Mensagens grandes</a:t>
            </a:r>
          </a:p>
        </p:txBody>
      </p:sp>
      <p:grpSp>
        <p:nvGrpSpPr>
          <p:cNvPr id="20" name="Group 19">
            <a:extLst>
              <a:ext uri="{FF2B5EF4-FFF2-40B4-BE49-F238E27FC236}">
                <a16:creationId xmlns:a16="http://schemas.microsoft.com/office/drawing/2014/main" id="{B8469D75-83B1-4AB9-8AC9-1FBEF804F9B5}"/>
              </a:ext>
              <a:ext uri="{C183D7F6-B498-43B3-948B-1728B52AA6E4}">
                <adec:decorative xmlns:adec="http://schemas.microsoft.com/office/drawing/2017/decorative" xmlns="" val="1"/>
              </a:ext>
            </a:extLst>
          </p:cNvPr>
          <p:cNvGrpSpPr/>
          <p:nvPr/>
        </p:nvGrpSpPr>
        <p:grpSpPr>
          <a:xfrm>
            <a:off x="1217527" y="1712872"/>
            <a:ext cx="9407556" cy="4321492"/>
            <a:chOff x="1217527" y="1712872"/>
            <a:chExt cx="9407556" cy="4321492"/>
          </a:xfrm>
        </p:grpSpPr>
        <p:cxnSp>
          <p:nvCxnSpPr>
            <p:cNvPr id="10" name="Straight Connector 9">
              <a:extLst>
                <a:ext uri="{FF2B5EF4-FFF2-40B4-BE49-F238E27FC236}">
                  <a16:creationId xmlns:a16="http://schemas.microsoft.com/office/drawing/2014/main" id="{136A5C57-CF80-4F45-B302-30C7F626476E}"/>
                </a:ext>
                <a:ext uri="{C183D7F6-B498-43B3-948B-1728B52AA6E4}">
                  <adec:decorative xmlns:adec="http://schemas.microsoft.com/office/drawing/2017/decorative" xmlns="" val="1"/>
                </a:ext>
              </a:extLst>
            </p:cNvPr>
            <p:cNvCxnSpPr/>
            <p:nvPr/>
          </p:nvCxnSpPr>
          <p:spPr>
            <a:xfrm>
              <a:off x="5779626" y="1712872"/>
              <a:ext cx="0" cy="4321492"/>
            </a:xfrm>
            <a:prstGeom prst="line">
              <a:avLst/>
            </a:prstGeom>
            <a:ln w="38100">
              <a:gradFill>
                <a:gsLst>
                  <a:gs pos="0">
                    <a:schemeClr val="bg1"/>
                  </a:gs>
                  <a:gs pos="52000">
                    <a:schemeClr val="bg2">
                      <a:lumMod val="75000"/>
                    </a:schemeClr>
                  </a:gs>
                  <a:gs pos="61000">
                    <a:schemeClr val="bg2">
                      <a:lumMod val="7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93853F-0B5E-384B-940F-0C5AFA1A18AF}"/>
                </a:ext>
                <a:ext uri="{C183D7F6-B498-43B3-948B-1728B52AA6E4}">
                  <adec:decorative xmlns:adec="http://schemas.microsoft.com/office/drawing/2017/decorative" xmlns="" val="1"/>
                </a:ext>
              </a:extLst>
            </p:cNvPr>
            <p:cNvCxnSpPr>
              <a:cxnSpLocks/>
            </p:cNvCxnSpPr>
            <p:nvPr/>
          </p:nvCxnSpPr>
          <p:spPr>
            <a:xfrm>
              <a:off x="1217527" y="4689465"/>
              <a:ext cx="9407556" cy="0"/>
            </a:xfrm>
            <a:prstGeom prst="line">
              <a:avLst/>
            </a:prstGeom>
            <a:ln w="38100">
              <a:gradFill flip="none" rotWithShape="1">
                <a:gsLst>
                  <a:gs pos="0">
                    <a:schemeClr val="bg1"/>
                  </a:gs>
                  <a:gs pos="48000">
                    <a:schemeClr val="bg2">
                      <a:lumMod val="75000"/>
                    </a:schemeClr>
                  </a:gs>
                  <a:gs pos="61000">
                    <a:schemeClr val="bg2">
                      <a:lumMod val="7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74BB71D-32DB-9B4D-A968-294F867F46D1}"/>
                </a:ext>
                <a:ext uri="{C183D7F6-B498-43B3-948B-1728B52AA6E4}">
                  <adec:decorative xmlns:adec="http://schemas.microsoft.com/office/drawing/2017/decorative" xmlns="" val="1"/>
                </a:ext>
              </a:extLst>
            </p:cNvPr>
            <p:cNvSpPr/>
            <p:nvPr/>
          </p:nvSpPr>
          <p:spPr>
            <a:xfrm>
              <a:off x="5704659" y="4606408"/>
              <a:ext cx="171405" cy="164829"/>
            </a:xfrm>
            <a:prstGeom prst="ellipse">
              <a:avLst/>
            </a:prstGeom>
            <a:solidFill>
              <a:srgbClr val="AA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 name="Straight Connector 4">
              <a:extLst>
                <a:ext uri="{FF2B5EF4-FFF2-40B4-BE49-F238E27FC236}">
                  <a16:creationId xmlns:a16="http://schemas.microsoft.com/office/drawing/2014/main" id="{BA8A0DD6-F9CB-9346-9928-635005D55F90}"/>
                </a:ext>
                <a:ext uri="{C183D7F6-B498-43B3-948B-1728B52AA6E4}">
                  <adec:decorative xmlns:adec="http://schemas.microsoft.com/office/drawing/2017/decorative" xmlns="" val="1"/>
                </a:ext>
              </a:extLst>
            </p:cNvPr>
            <p:cNvCxnSpPr>
              <a:cxnSpLocks/>
            </p:cNvCxnSpPr>
            <p:nvPr/>
          </p:nvCxnSpPr>
          <p:spPr>
            <a:xfrm>
              <a:off x="1217527" y="2987325"/>
              <a:ext cx="9407556" cy="0"/>
            </a:xfrm>
            <a:prstGeom prst="line">
              <a:avLst/>
            </a:prstGeom>
            <a:ln w="38100">
              <a:gradFill flip="none" rotWithShape="1">
                <a:gsLst>
                  <a:gs pos="0">
                    <a:schemeClr val="bg1"/>
                  </a:gs>
                  <a:gs pos="48000">
                    <a:schemeClr val="bg2">
                      <a:lumMod val="75000"/>
                    </a:schemeClr>
                  </a:gs>
                  <a:gs pos="61000">
                    <a:schemeClr val="bg2">
                      <a:lumMod val="7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8B6D5-439B-784D-AC1A-8023FC38AE1F}"/>
                </a:ext>
                <a:ext uri="{C183D7F6-B498-43B3-948B-1728B52AA6E4}">
                  <adec:decorative xmlns:adec="http://schemas.microsoft.com/office/drawing/2017/decorative" xmlns="" val="1"/>
                </a:ext>
              </a:extLst>
            </p:cNvPr>
            <p:cNvSpPr/>
            <p:nvPr/>
          </p:nvSpPr>
          <p:spPr>
            <a:xfrm>
              <a:off x="5701886" y="2908289"/>
              <a:ext cx="171405" cy="164829"/>
            </a:xfrm>
            <a:prstGeom prst="ellipse">
              <a:avLst/>
            </a:prstGeom>
            <a:solidFill>
              <a:srgbClr val="AA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grpSp>
    </p:spTree>
    <p:custDataLst>
      <p:tags r:id="rId1"/>
    </p:custDataLst>
    <p:extLst>
      <p:ext uri="{BB962C8B-B14F-4D97-AF65-F5344CB8AC3E}">
        <p14:creationId xmlns:p14="http://schemas.microsoft.com/office/powerpoint/2010/main" val="179101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469922" y="1178376"/>
            <a:ext cx="6374745" cy="4814920"/>
          </a:xfrm>
        </p:spPr>
        <p:txBody>
          <a:bodyPr rtlCol="0"/>
          <a:lstStyle/>
          <a:p>
            <a:pPr rtl="0">
              <a:buClr>
                <a:schemeClr val="tx1"/>
              </a:buClr>
            </a:pPr>
            <a:r>
              <a:rPr lang="pt-BR" sz="2000"/>
              <a:t>O Amazon SQS é um serviço de enfileiramento de mensagens totalmente gerenciado que permite desacoplar os componentes das aplicações para que eles sejam executados de forma independente.</a:t>
            </a:r>
          </a:p>
          <a:p>
            <a:pPr rtl="0">
              <a:buClr>
                <a:schemeClr val="tx1"/>
              </a:buClr>
            </a:pPr>
            <a:r>
              <a:rPr lang="pt-BR" sz="2000"/>
              <a:t>O Amazon SQS oferece suporte para filas padrão e FIFO.</a:t>
            </a:r>
          </a:p>
          <a:p>
            <a:pPr rtl="0">
              <a:buClr>
                <a:schemeClr val="tx1"/>
              </a:buClr>
            </a:pPr>
            <a:r>
              <a:rPr lang="pt-BR" sz="2000"/>
              <a:t>Um produtor envia uma mensagem para uma fila. Um consumidor processa e exclui a mensagem durante o tempo limite de visibilidade.</a:t>
            </a:r>
          </a:p>
          <a:p>
            <a:pPr rtl="0">
              <a:buClr>
                <a:schemeClr val="tx1"/>
              </a:buClr>
            </a:pPr>
            <a:r>
              <a:rPr lang="pt-BR" sz="2000"/>
              <a:t>As mensagens que não forem processadas serão enviadas para uma fila de mensagens mortas.</a:t>
            </a:r>
          </a:p>
          <a:p>
            <a:pPr rtl="0">
              <a:buClr>
                <a:schemeClr val="tx1"/>
              </a:buClr>
            </a:pPr>
            <a:r>
              <a:rPr lang="pt-BR" sz="2000"/>
              <a:t>A sondagem longa é uma maneira de recuperar um grande número de mensagens das filas SQS. </a:t>
            </a: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12: Criar arquiteturas desacopladas</a:t>
            </a:r>
          </a:p>
        </p:txBody>
      </p:sp>
      <p:sp>
        <p:nvSpPr>
          <p:cNvPr id="2" name="Title 1"/>
          <p:cNvSpPr>
            <a:spLocks noGrp="1"/>
          </p:cNvSpPr>
          <p:nvPr>
            <p:ph type="title"/>
          </p:nvPr>
        </p:nvSpPr>
        <p:spPr/>
        <p:txBody>
          <a:bodyPr rtlCol="0">
            <a:noAutofit/>
          </a:bodyPr>
          <a:lstStyle/>
          <a:p>
            <a:pPr rtl="0"/>
            <a:r>
              <a:rPr lang="pt-BR" sz="4000"/>
              <a:t>Seção 4: Desacoplar com o Amazon SNS</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a:t>Ao final deste módulo, você deverá ser capaz de:</a:t>
            </a:r>
          </a:p>
          <a:p>
            <a:pPr rtl="0"/>
            <a:r>
              <a:rPr lang="pt-BR" sz="2400"/>
              <a:t>Diferenciar entre arquiteturas de alto e baixo acoplamento</a:t>
            </a:r>
          </a:p>
          <a:p>
            <a:pPr rtl="0"/>
            <a:r>
              <a:rPr lang="pt-BR" sz="2400"/>
              <a:t>Identificar como o Amazon SQS funciona e quando usá-lo</a:t>
            </a:r>
          </a:p>
          <a:p>
            <a:pPr rtl="0"/>
            <a:r>
              <a:rPr lang="pt-BR" sz="2400"/>
              <a:t>Identificar como o Amazon SNS funciona e quando usá-lo</a:t>
            </a:r>
          </a:p>
          <a:p>
            <a:pPr rtl="0"/>
            <a:r>
              <a:rPr lang="pt-BR" sz="2400"/>
              <a:t>Descrever o Amazon MQ</a:t>
            </a:r>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Mensagens Pub/Sub</a:t>
            </a:r>
          </a:p>
        </p:txBody>
      </p:sp>
      <p:sp>
        <p:nvSpPr>
          <p:cNvPr id="7" name="TextBox 6"/>
          <p:cNvSpPr txBox="1"/>
          <p:nvPr/>
        </p:nvSpPr>
        <p:spPr>
          <a:xfrm>
            <a:off x="592694" y="1344939"/>
            <a:ext cx="440460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i="0" u="none" strike="noStrike" kern="1200" cap="none" spc="0" normalizeH="0" noProof="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t>Publicador = componente que envia uma mensagem para um tópico</a:t>
            </a:r>
          </a:p>
        </p:txBody>
      </p:sp>
      <p:sp>
        <p:nvSpPr>
          <p:cNvPr id="8" name="TextBox 7"/>
          <p:cNvSpPr txBox="1"/>
          <p:nvPr/>
        </p:nvSpPr>
        <p:spPr>
          <a:xfrm>
            <a:off x="7420270" y="1344939"/>
            <a:ext cx="38358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i="0" u="none" strike="noStrike" kern="1200" cap="none" spc="0" normalizeH="0" noProof="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t>Assinante = componente que se inscreve em um tópico</a:t>
            </a:r>
          </a:p>
        </p:txBody>
      </p:sp>
      <p:sp>
        <p:nvSpPr>
          <p:cNvPr id="9" name="TextBox 8">
            <a:extLst>
              <a:ext uri="{C183D7F6-B498-43B3-948B-1728B52AA6E4}">
                <adec:decorative xmlns:adec="http://schemas.microsoft.com/office/drawing/2017/decorative" xmlns="" val="0"/>
              </a:ext>
            </a:extLst>
          </p:cNvPr>
          <p:cNvSpPr txBox="1"/>
          <p:nvPr/>
        </p:nvSpPr>
        <p:spPr>
          <a:xfrm>
            <a:off x="4676380" y="5618015"/>
            <a:ext cx="28392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b="0" i="1"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Mecanismo de push</a:t>
            </a:r>
          </a:p>
        </p:txBody>
      </p:sp>
      <p:grpSp>
        <p:nvGrpSpPr>
          <p:cNvPr id="18" name="Group 17" descr="publishers push messages to a topic that has multiple subscribers.">
            <a:extLst>
              <a:ext uri="{FF2B5EF4-FFF2-40B4-BE49-F238E27FC236}">
                <a16:creationId xmlns:a16="http://schemas.microsoft.com/office/drawing/2014/main" id="{C13122B1-70FC-40D6-B626-0E7FE72C9855}"/>
              </a:ext>
            </a:extLst>
          </p:cNvPr>
          <p:cNvGrpSpPr/>
          <p:nvPr/>
        </p:nvGrpSpPr>
        <p:grpSpPr>
          <a:xfrm>
            <a:off x="2286835" y="2062783"/>
            <a:ext cx="7618331" cy="3744443"/>
            <a:chOff x="3987832" y="2062783"/>
            <a:chExt cx="7618331" cy="3744443"/>
          </a:xfrm>
        </p:grpSpPr>
        <p:grpSp>
          <p:nvGrpSpPr>
            <p:cNvPr id="19" name="Group 18">
              <a:extLst>
                <a:ext uri="{FF2B5EF4-FFF2-40B4-BE49-F238E27FC236}">
                  <a16:creationId xmlns:a16="http://schemas.microsoft.com/office/drawing/2014/main" id="{553D2896-DF10-4840-88DD-D6542CB700DB}"/>
                </a:ext>
              </a:extLst>
            </p:cNvPr>
            <p:cNvGrpSpPr/>
            <p:nvPr/>
          </p:nvGrpSpPr>
          <p:grpSpPr>
            <a:xfrm>
              <a:off x="10479749" y="2062783"/>
              <a:ext cx="632814" cy="632814"/>
              <a:chOff x="8672363" y="2052320"/>
              <a:chExt cx="406400" cy="406400"/>
            </a:xfrm>
          </p:grpSpPr>
          <p:sp>
            <p:nvSpPr>
              <p:cNvPr id="61" name="Oval 60">
                <a:extLst>
                  <a:ext uri="{FF2B5EF4-FFF2-40B4-BE49-F238E27FC236}">
                    <a16:creationId xmlns:a16="http://schemas.microsoft.com/office/drawing/2014/main" id="{EB603F46-FA17-4CC7-ABBD-0410A9D2876B}"/>
                  </a:ext>
                </a:extLst>
              </p:cNvPr>
              <p:cNvSpPr/>
              <p:nvPr/>
            </p:nvSpPr>
            <p:spPr>
              <a:xfrm>
                <a:off x="8672363" y="2052320"/>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62" name="Picture 61">
                <a:extLst>
                  <a:ext uri="{FF2B5EF4-FFF2-40B4-BE49-F238E27FC236}">
                    <a16:creationId xmlns:a16="http://schemas.microsoft.com/office/drawing/2014/main" id="{846D4CFE-3F35-4483-92DB-0689ED99E62B}"/>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716013" y="2095970"/>
                <a:ext cx="319100" cy="319100"/>
              </a:xfrm>
              <a:prstGeom prst="rect">
                <a:avLst/>
              </a:prstGeom>
            </p:spPr>
          </p:pic>
        </p:grpSp>
        <p:grpSp>
          <p:nvGrpSpPr>
            <p:cNvPr id="20" name="Group 19">
              <a:extLst>
                <a:ext uri="{FF2B5EF4-FFF2-40B4-BE49-F238E27FC236}">
                  <a16:creationId xmlns:a16="http://schemas.microsoft.com/office/drawing/2014/main" id="{7E121DC9-8C4E-4258-A378-F5076C016827}"/>
                </a:ext>
              </a:extLst>
            </p:cNvPr>
            <p:cNvGrpSpPr/>
            <p:nvPr/>
          </p:nvGrpSpPr>
          <p:grpSpPr>
            <a:xfrm>
              <a:off x="4481433" y="2305420"/>
              <a:ext cx="632815" cy="2935120"/>
              <a:chOff x="4479844" y="2305420"/>
              <a:chExt cx="632815" cy="2935120"/>
            </a:xfrm>
          </p:grpSpPr>
          <p:grpSp>
            <p:nvGrpSpPr>
              <p:cNvPr id="55" name="Group 54">
                <a:extLst>
                  <a:ext uri="{FF2B5EF4-FFF2-40B4-BE49-F238E27FC236}">
                    <a16:creationId xmlns:a16="http://schemas.microsoft.com/office/drawing/2014/main" id="{45FCFA00-F9E2-4D06-BE89-31ECD389B118}"/>
                  </a:ext>
                </a:extLst>
              </p:cNvPr>
              <p:cNvGrpSpPr/>
              <p:nvPr/>
            </p:nvGrpSpPr>
            <p:grpSpPr>
              <a:xfrm>
                <a:off x="4479844" y="2305420"/>
                <a:ext cx="632815" cy="632815"/>
                <a:chOff x="6537076" y="3044498"/>
                <a:chExt cx="406400" cy="406400"/>
              </a:xfrm>
            </p:grpSpPr>
            <p:pic>
              <p:nvPicPr>
                <p:cNvPr id="59" name="Picture 58">
                  <a:extLst>
                    <a:ext uri="{FF2B5EF4-FFF2-40B4-BE49-F238E27FC236}">
                      <a16:creationId xmlns:a16="http://schemas.microsoft.com/office/drawing/2014/main" id="{0DB52A83-7916-45BC-8D40-64D4703AB7A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6584452" y="3091874"/>
                  <a:ext cx="311648" cy="311648"/>
                </a:xfrm>
                <a:prstGeom prst="rect">
                  <a:avLst/>
                </a:prstGeom>
              </p:spPr>
            </p:pic>
            <p:sp>
              <p:nvSpPr>
                <p:cNvPr id="60" name="Oval 59">
                  <a:extLst>
                    <a:ext uri="{FF2B5EF4-FFF2-40B4-BE49-F238E27FC236}">
                      <a16:creationId xmlns:a16="http://schemas.microsoft.com/office/drawing/2014/main" id="{3A233176-3D0B-40E2-B649-FECF72AAB67D}"/>
                    </a:ext>
                  </a:extLst>
                </p:cNvPr>
                <p:cNvSpPr/>
                <p:nvPr/>
              </p:nvSpPr>
              <p:spPr>
                <a:xfrm>
                  <a:off x="6537076" y="3044498"/>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56" name="Group 55">
                <a:extLst>
                  <a:ext uri="{FF2B5EF4-FFF2-40B4-BE49-F238E27FC236}">
                    <a16:creationId xmlns:a16="http://schemas.microsoft.com/office/drawing/2014/main" id="{5F32ABAB-3DEB-4A21-9DBA-081318C248B8}"/>
                  </a:ext>
                </a:extLst>
              </p:cNvPr>
              <p:cNvGrpSpPr/>
              <p:nvPr/>
            </p:nvGrpSpPr>
            <p:grpSpPr>
              <a:xfrm>
                <a:off x="4479844" y="4607725"/>
                <a:ext cx="632815" cy="632815"/>
                <a:chOff x="6537076" y="3044498"/>
                <a:chExt cx="406400" cy="406400"/>
              </a:xfrm>
            </p:grpSpPr>
            <p:pic>
              <p:nvPicPr>
                <p:cNvPr id="57" name="Picture 56">
                  <a:extLst>
                    <a:ext uri="{FF2B5EF4-FFF2-40B4-BE49-F238E27FC236}">
                      <a16:creationId xmlns:a16="http://schemas.microsoft.com/office/drawing/2014/main" id="{35EF3BB5-BDB1-4FA6-8949-6B13DF99D461}"/>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6584452" y="3091874"/>
                  <a:ext cx="311648" cy="311648"/>
                </a:xfrm>
                <a:prstGeom prst="rect">
                  <a:avLst/>
                </a:prstGeom>
              </p:spPr>
            </p:pic>
            <p:sp>
              <p:nvSpPr>
                <p:cNvPr id="58" name="Oval 57">
                  <a:extLst>
                    <a:ext uri="{FF2B5EF4-FFF2-40B4-BE49-F238E27FC236}">
                      <a16:creationId xmlns:a16="http://schemas.microsoft.com/office/drawing/2014/main" id="{42C146ED-C93D-430C-9811-090C62C9A54D}"/>
                    </a:ext>
                  </a:extLst>
                </p:cNvPr>
                <p:cNvSpPr/>
                <p:nvPr/>
              </p:nvSpPr>
              <p:spPr>
                <a:xfrm>
                  <a:off x="6537076" y="3044498"/>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grpSp>
          <p:nvGrpSpPr>
            <p:cNvPr id="21" name="Group 20">
              <a:extLst>
                <a:ext uri="{FF2B5EF4-FFF2-40B4-BE49-F238E27FC236}">
                  <a16:creationId xmlns:a16="http://schemas.microsoft.com/office/drawing/2014/main" id="{BAC77E9E-38FC-49E3-89D6-5AE624C722D5}"/>
                </a:ext>
              </a:extLst>
            </p:cNvPr>
            <p:cNvGrpSpPr/>
            <p:nvPr/>
          </p:nvGrpSpPr>
          <p:grpSpPr>
            <a:xfrm>
              <a:off x="10479749" y="3421848"/>
              <a:ext cx="632814" cy="632814"/>
              <a:chOff x="8672363" y="2052320"/>
              <a:chExt cx="406400" cy="406400"/>
            </a:xfrm>
          </p:grpSpPr>
          <p:sp>
            <p:nvSpPr>
              <p:cNvPr id="53" name="Oval 52">
                <a:extLst>
                  <a:ext uri="{FF2B5EF4-FFF2-40B4-BE49-F238E27FC236}">
                    <a16:creationId xmlns:a16="http://schemas.microsoft.com/office/drawing/2014/main" id="{2446A28B-5CCD-470D-8404-002AC2D013E2}"/>
                  </a:ext>
                </a:extLst>
              </p:cNvPr>
              <p:cNvSpPr/>
              <p:nvPr/>
            </p:nvSpPr>
            <p:spPr>
              <a:xfrm>
                <a:off x="8672363" y="2052320"/>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4" name="Picture 53">
                <a:extLst>
                  <a:ext uri="{FF2B5EF4-FFF2-40B4-BE49-F238E27FC236}">
                    <a16:creationId xmlns:a16="http://schemas.microsoft.com/office/drawing/2014/main" id="{BF9E71E3-7B02-498C-B6DA-D296B70F10EB}"/>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716013" y="2095970"/>
                <a:ext cx="319100" cy="319100"/>
              </a:xfrm>
              <a:prstGeom prst="rect">
                <a:avLst/>
              </a:prstGeom>
            </p:spPr>
          </p:pic>
        </p:grpSp>
        <p:grpSp>
          <p:nvGrpSpPr>
            <p:cNvPr id="22" name="Group 21">
              <a:extLst>
                <a:ext uri="{FF2B5EF4-FFF2-40B4-BE49-F238E27FC236}">
                  <a16:creationId xmlns:a16="http://schemas.microsoft.com/office/drawing/2014/main" id="{B0F99C9E-C836-4733-B7C8-380D0C831179}"/>
                </a:ext>
              </a:extLst>
            </p:cNvPr>
            <p:cNvGrpSpPr/>
            <p:nvPr/>
          </p:nvGrpSpPr>
          <p:grpSpPr>
            <a:xfrm>
              <a:off x="10479749" y="4777802"/>
              <a:ext cx="632814" cy="632814"/>
              <a:chOff x="8672363" y="2052320"/>
              <a:chExt cx="406400" cy="406400"/>
            </a:xfrm>
          </p:grpSpPr>
          <p:sp>
            <p:nvSpPr>
              <p:cNvPr id="51" name="Oval 50">
                <a:extLst>
                  <a:ext uri="{FF2B5EF4-FFF2-40B4-BE49-F238E27FC236}">
                    <a16:creationId xmlns:a16="http://schemas.microsoft.com/office/drawing/2014/main" id="{49FF5EFC-EA10-4856-B5AA-A0BB20FEFA4A}"/>
                  </a:ext>
                </a:extLst>
              </p:cNvPr>
              <p:cNvSpPr/>
              <p:nvPr/>
            </p:nvSpPr>
            <p:spPr>
              <a:xfrm>
                <a:off x="8672363" y="2052320"/>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2" name="Picture 51">
                <a:extLst>
                  <a:ext uri="{FF2B5EF4-FFF2-40B4-BE49-F238E27FC236}">
                    <a16:creationId xmlns:a16="http://schemas.microsoft.com/office/drawing/2014/main" id="{C60B1ECD-F5AE-46F0-8D51-1A03FB2058F0}"/>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716013" y="2095970"/>
                <a:ext cx="319100" cy="319100"/>
              </a:xfrm>
              <a:prstGeom prst="rect">
                <a:avLst/>
              </a:prstGeom>
            </p:spPr>
          </p:pic>
        </p:grpSp>
        <p:sp>
          <p:nvSpPr>
            <p:cNvPr id="23" name="TextBox 22">
              <a:extLst>
                <a:ext uri="{FF2B5EF4-FFF2-40B4-BE49-F238E27FC236}">
                  <a16:creationId xmlns:a16="http://schemas.microsoft.com/office/drawing/2014/main" id="{D6B9C65E-237D-488C-B019-1B7CE8AAC01D}"/>
                </a:ext>
              </a:extLst>
            </p:cNvPr>
            <p:cNvSpPr txBox="1"/>
            <p:nvPr/>
          </p:nvSpPr>
          <p:spPr>
            <a:xfrm>
              <a:off x="9986149" y="2707073"/>
              <a:ext cx="1620014"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Assinante</a:t>
              </a:r>
            </a:p>
          </p:txBody>
        </p:sp>
        <p:sp>
          <p:nvSpPr>
            <p:cNvPr id="24" name="TextBox 23">
              <a:extLst>
                <a:ext uri="{FF2B5EF4-FFF2-40B4-BE49-F238E27FC236}">
                  <a16:creationId xmlns:a16="http://schemas.microsoft.com/office/drawing/2014/main" id="{7493E3AD-79D1-4340-972A-250CC5A58284}"/>
                </a:ext>
              </a:extLst>
            </p:cNvPr>
            <p:cNvSpPr txBox="1"/>
            <p:nvPr/>
          </p:nvSpPr>
          <p:spPr>
            <a:xfrm>
              <a:off x="9986149" y="4074174"/>
              <a:ext cx="1620014"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Assinante</a:t>
              </a:r>
            </a:p>
          </p:txBody>
        </p:sp>
        <p:sp>
          <p:nvSpPr>
            <p:cNvPr id="25" name="TextBox 24">
              <a:extLst>
                <a:ext uri="{FF2B5EF4-FFF2-40B4-BE49-F238E27FC236}">
                  <a16:creationId xmlns:a16="http://schemas.microsoft.com/office/drawing/2014/main" id="{76825530-9C49-4575-BEFC-5F3224CC8525}"/>
                </a:ext>
              </a:extLst>
            </p:cNvPr>
            <p:cNvSpPr txBox="1"/>
            <p:nvPr/>
          </p:nvSpPr>
          <p:spPr>
            <a:xfrm>
              <a:off x="9986149" y="5438214"/>
              <a:ext cx="1620014"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Assinante</a:t>
              </a:r>
            </a:p>
          </p:txBody>
        </p:sp>
        <p:sp>
          <p:nvSpPr>
            <p:cNvPr id="26" name="TextBox 25">
              <a:extLst>
                <a:ext uri="{FF2B5EF4-FFF2-40B4-BE49-F238E27FC236}">
                  <a16:creationId xmlns:a16="http://schemas.microsoft.com/office/drawing/2014/main" id="{443DF2C7-80C1-4767-BE80-18FA66F95565}"/>
                </a:ext>
              </a:extLst>
            </p:cNvPr>
            <p:cNvSpPr txBox="1"/>
            <p:nvPr/>
          </p:nvSpPr>
          <p:spPr>
            <a:xfrm>
              <a:off x="6874224" y="4134199"/>
              <a:ext cx="1013125"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Tópico</a:t>
              </a:r>
            </a:p>
          </p:txBody>
        </p:sp>
        <p:cxnSp>
          <p:nvCxnSpPr>
            <p:cNvPr id="27" name="Straight Arrow Connector 26">
              <a:extLst>
                <a:ext uri="{FF2B5EF4-FFF2-40B4-BE49-F238E27FC236}">
                  <a16:creationId xmlns:a16="http://schemas.microsoft.com/office/drawing/2014/main" id="{84961D73-B1A1-4B2A-8076-15D6CE7F47D0}"/>
                </a:ext>
              </a:extLst>
            </p:cNvPr>
            <p:cNvCxnSpPr>
              <a:cxnSpLocks/>
            </p:cNvCxnSpPr>
            <p:nvPr/>
          </p:nvCxnSpPr>
          <p:spPr>
            <a:xfrm>
              <a:off x="5244003" y="2812674"/>
              <a:ext cx="1852867" cy="844873"/>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CC38D0-7D2A-413B-8197-5F2B1868EB8D}"/>
                </a:ext>
              </a:extLst>
            </p:cNvPr>
            <p:cNvCxnSpPr>
              <a:cxnSpLocks/>
            </p:cNvCxnSpPr>
            <p:nvPr/>
          </p:nvCxnSpPr>
          <p:spPr>
            <a:xfrm flipV="1">
              <a:off x="5308608" y="4049692"/>
              <a:ext cx="1796165" cy="783824"/>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C2CCB1E-DEE3-4E14-BF7E-FE1703403459}"/>
                </a:ext>
              </a:extLst>
            </p:cNvPr>
            <p:cNvCxnSpPr>
              <a:cxnSpLocks/>
            </p:cNvCxnSpPr>
            <p:nvPr/>
          </p:nvCxnSpPr>
          <p:spPr>
            <a:xfrm flipV="1">
              <a:off x="8080174" y="2500133"/>
              <a:ext cx="2297677" cy="1156351"/>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1D9FD7-1503-4517-9DD3-3FD588198B4A}"/>
                </a:ext>
              </a:extLst>
            </p:cNvPr>
            <p:cNvCxnSpPr>
              <a:cxnSpLocks/>
            </p:cNvCxnSpPr>
            <p:nvPr/>
          </p:nvCxnSpPr>
          <p:spPr>
            <a:xfrm flipV="1">
              <a:off x="8095552" y="3891324"/>
              <a:ext cx="2282298" cy="1"/>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5C4310-70B1-4437-9BB9-8C85FA67E6B7}"/>
                </a:ext>
              </a:extLst>
            </p:cNvPr>
            <p:cNvCxnSpPr>
              <a:cxnSpLocks/>
            </p:cNvCxnSpPr>
            <p:nvPr/>
          </p:nvCxnSpPr>
          <p:spPr>
            <a:xfrm>
              <a:off x="8080174" y="4113904"/>
              <a:ext cx="2297677" cy="972125"/>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C4E22C86-E39F-476F-B55F-16C403EC2C58}"/>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4986864" y="2379189"/>
              <a:ext cx="653048" cy="653048"/>
            </a:xfrm>
            <a:prstGeom prst="rect">
              <a:avLst/>
            </a:prstGeom>
          </p:spPr>
        </p:pic>
        <p:grpSp>
          <p:nvGrpSpPr>
            <p:cNvPr id="33" name="Group 32">
              <a:extLst>
                <a:ext uri="{FF2B5EF4-FFF2-40B4-BE49-F238E27FC236}">
                  <a16:creationId xmlns:a16="http://schemas.microsoft.com/office/drawing/2014/main" id="{CF82A3C7-F6C9-424A-8647-AC0D0058859C}"/>
                </a:ext>
              </a:extLst>
            </p:cNvPr>
            <p:cNvGrpSpPr/>
            <p:nvPr/>
          </p:nvGrpSpPr>
          <p:grpSpPr>
            <a:xfrm>
              <a:off x="5038676" y="4365373"/>
              <a:ext cx="860147" cy="812703"/>
              <a:chOff x="5714040" y="4049692"/>
              <a:chExt cx="860147" cy="812703"/>
            </a:xfrm>
          </p:grpSpPr>
          <p:pic>
            <p:nvPicPr>
              <p:cNvPr id="49" name="Picture 48">
                <a:extLst>
                  <a:ext uri="{FF2B5EF4-FFF2-40B4-BE49-F238E27FC236}">
                    <a16:creationId xmlns:a16="http://schemas.microsoft.com/office/drawing/2014/main" id="{C61D2438-6797-4A23-AA0B-C7664C6ADC5D}"/>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5864736" y="4049692"/>
                <a:ext cx="709451" cy="709451"/>
              </a:xfrm>
              <a:prstGeom prst="rect">
                <a:avLst/>
              </a:prstGeom>
            </p:spPr>
          </p:pic>
          <p:pic>
            <p:nvPicPr>
              <p:cNvPr id="50" name="Picture 49">
                <a:extLst>
                  <a:ext uri="{FF2B5EF4-FFF2-40B4-BE49-F238E27FC236}">
                    <a16:creationId xmlns:a16="http://schemas.microsoft.com/office/drawing/2014/main" id="{38987F53-85D2-4625-9F2F-B80B0FBFDC97}"/>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5714040" y="4221938"/>
                <a:ext cx="460584" cy="640457"/>
              </a:xfrm>
              <a:prstGeom prst="rect">
                <a:avLst/>
              </a:prstGeom>
            </p:spPr>
          </p:pic>
        </p:grpSp>
        <p:grpSp>
          <p:nvGrpSpPr>
            <p:cNvPr id="34" name="Group 33">
              <a:extLst>
                <a:ext uri="{FF2B5EF4-FFF2-40B4-BE49-F238E27FC236}">
                  <a16:creationId xmlns:a16="http://schemas.microsoft.com/office/drawing/2014/main" id="{3A663787-797E-435F-9D2A-FA610DD0C106}"/>
                </a:ext>
              </a:extLst>
            </p:cNvPr>
            <p:cNvGrpSpPr/>
            <p:nvPr/>
          </p:nvGrpSpPr>
          <p:grpSpPr>
            <a:xfrm>
              <a:off x="7878777" y="3516264"/>
              <a:ext cx="509011" cy="581686"/>
              <a:chOff x="6550812" y="5409373"/>
              <a:chExt cx="806780" cy="921970"/>
            </a:xfrm>
          </p:grpSpPr>
          <p:pic>
            <p:nvPicPr>
              <p:cNvPr id="46" name="Picture 45">
                <a:extLst>
                  <a:ext uri="{FF2B5EF4-FFF2-40B4-BE49-F238E27FC236}">
                    <a16:creationId xmlns:a16="http://schemas.microsoft.com/office/drawing/2014/main" id="{A641D06D-10C4-4A7E-B971-6C5B4EEA252E}"/>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6550812" y="5409373"/>
                <a:ext cx="653048" cy="653048"/>
              </a:xfrm>
              <a:prstGeom prst="rect">
                <a:avLst/>
              </a:prstGeom>
            </p:spPr>
          </p:pic>
          <p:pic>
            <p:nvPicPr>
              <p:cNvPr id="47" name="Picture 46">
                <a:extLst>
                  <a:ext uri="{FF2B5EF4-FFF2-40B4-BE49-F238E27FC236}">
                    <a16:creationId xmlns:a16="http://schemas.microsoft.com/office/drawing/2014/main" id="{32CBF5F6-1297-4C75-8DC8-12FDA615BAD8}"/>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6641883" y="5495655"/>
                <a:ext cx="709451" cy="709451"/>
              </a:xfrm>
              <a:prstGeom prst="rect">
                <a:avLst/>
              </a:prstGeom>
            </p:spPr>
          </p:pic>
          <p:pic>
            <p:nvPicPr>
              <p:cNvPr id="48" name="Picture 47">
                <a:extLst>
                  <a:ext uri="{FF2B5EF4-FFF2-40B4-BE49-F238E27FC236}">
                    <a16:creationId xmlns:a16="http://schemas.microsoft.com/office/drawing/2014/main" id="{6C3D64E6-E109-4846-9369-E525297604B9}"/>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6897008" y="5690886"/>
                <a:ext cx="460584" cy="640457"/>
              </a:xfrm>
              <a:prstGeom prst="rect">
                <a:avLst/>
              </a:prstGeom>
            </p:spPr>
          </p:pic>
        </p:grpSp>
        <p:grpSp>
          <p:nvGrpSpPr>
            <p:cNvPr id="35" name="Group 34">
              <a:extLst>
                <a:ext uri="{FF2B5EF4-FFF2-40B4-BE49-F238E27FC236}">
                  <a16:creationId xmlns:a16="http://schemas.microsoft.com/office/drawing/2014/main" id="{1C8E403F-1520-42C4-B194-9B4283F9DD39}"/>
                </a:ext>
              </a:extLst>
            </p:cNvPr>
            <p:cNvGrpSpPr/>
            <p:nvPr/>
          </p:nvGrpSpPr>
          <p:grpSpPr>
            <a:xfrm>
              <a:off x="7798194" y="3229553"/>
              <a:ext cx="509011" cy="581686"/>
              <a:chOff x="6550812" y="5409373"/>
              <a:chExt cx="806780" cy="921970"/>
            </a:xfrm>
          </p:grpSpPr>
          <p:pic>
            <p:nvPicPr>
              <p:cNvPr id="43" name="Picture 42">
                <a:extLst>
                  <a:ext uri="{FF2B5EF4-FFF2-40B4-BE49-F238E27FC236}">
                    <a16:creationId xmlns:a16="http://schemas.microsoft.com/office/drawing/2014/main" id="{25EF4294-00CF-4658-8F8A-E2D3A1642F9A}"/>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6550812" y="5409373"/>
                <a:ext cx="653048" cy="653048"/>
              </a:xfrm>
              <a:prstGeom prst="rect">
                <a:avLst/>
              </a:prstGeom>
            </p:spPr>
          </p:pic>
          <p:pic>
            <p:nvPicPr>
              <p:cNvPr id="44" name="Picture 43">
                <a:extLst>
                  <a:ext uri="{FF2B5EF4-FFF2-40B4-BE49-F238E27FC236}">
                    <a16:creationId xmlns:a16="http://schemas.microsoft.com/office/drawing/2014/main" id="{808AFBC9-CD85-4576-BF0F-A9C59CCD5DF0}"/>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6641883" y="5495655"/>
                <a:ext cx="709451" cy="709451"/>
              </a:xfrm>
              <a:prstGeom prst="rect">
                <a:avLst/>
              </a:prstGeom>
            </p:spPr>
          </p:pic>
          <p:pic>
            <p:nvPicPr>
              <p:cNvPr id="45" name="Picture 44">
                <a:extLst>
                  <a:ext uri="{FF2B5EF4-FFF2-40B4-BE49-F238E27FC236}">
                    <a16:creationId xmlns:a16="http://schemas.microsoft.com/office/drawing/2014/main" id="{7558D2BE-6BD8-4C80-B0CE-5DD9A1D043A6}"/>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6897008" y="5690886"/>
                <a:ext cx="460584" cy="640457"/>
              </a:xfrm>
              <a:prstGeom prst="rect">
                <a:avLst/>
              </a:prstGeom>
            </p:spPr>
          </p:pic>
        </p:grpSp>
        <p:grpSp>
          <p:nvGrpSpPr>
            <p:cNvPr id="36" name="Group 35">
              <a:extLst>
                <a:ext uri="{FF2B5EF4-FFF2-40B4-BE49-F238E27FC236}">
                  <a16:creationId xmlns:a16="http://schemas.microsoft.com/office/drawing/2014/main" id="{4AE9B231-E754-4E74-B7CB-6338B9121091}"/>
                </a:ext>
              </a:extLst>
            </p:cNvPr>
            <p:cNvGrpSpPr/>
            <p:nvPr/>
          </p:nvGrpSpPr>
          <p:grpSpPr>
            <a:xfrm>
              <a:off x="7887349" y="3860019"/>
              <a:ext cx="509011" cy="581686"/>
              <a:chOff x="6550812" y="5409373"/>
              <a:chExt cx="806780" cy="921970"/>
            </a:xfrm>
          </p:grpSpPr>
          <p:pic>
            <p:nvPicPr>
              <p:cNvPr id="40" name="Picture 39">
                <a:extLst>
                  <a:ext uri="{FF2B5EF4-FFF2-40B4-BE49-F238E27FC236}">
                    <a16:creationId xmlns:a16="http://schemas.microsoft.com/office/drawing/2014/main" id="{A6102198-0B41-4F83-B46C-D51E462FF1B9}"/>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6550812" y="5409373"/>
                <a:ext cx="653048" cy="653048"/>
              </a:xfrm>
              <a:prstGeom prst="rect">
                <a:avLst/>
              </a:prstGeom>
            </p:spPr>
          </p:pic>
          <p:pic>
            <p:nvPicPr>
              <p:cNvPr id="41" name="Picture 40">
                <a:extLst>
                  <a:ext uri="{FF2B5EF4-FFF2-40B4-BE49-F238E27FC236}">
                    <a16:creationId xmlns:a16="http://schemas.microsoft.com/office/drawing/2014/main" id="{7E2CF1DD-60FA-4871-B72F-0509E4802871}"/>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6641883" y="5495655"/>
                <a:ext cx="709451" cy="709451"/>
              </a:xfrm>
              <a:prstGeom prst="rect">
                <a:avLst/>
              </a:prstGeom>
            </p:spPr>
          </p:pic>
          <p:pic>
            <p:nvPicPr>
              <p:cNvPr id="42" name="Picture 41">
                <a:extLst>
                  <a:ext uri="{FF2B5EF4-FFF2-40B4-BE49-F238E27FC236}">
                    <a16:creationId xmlns:a16="http://schemas.microsoft.com/office/drawing/2014/main" id="{0373F98F-E940-4354-8D75-B1B700006BAC}"/>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6897008" y="5690886"/>
                <a:ext cx="460584" cy="640457"/>
              </a:xfrm>
              <a:prstGeom prst="rect">
                <a:avLst/>
              </a:prstGeom>
            </p:spPr>
          </p:pic>
        </p:grpSp>
        <p:sp>
          <p:nvSpPr>
            <p:cNvPr id="37" name="TextBox 36">
              <a:extLst>
                <a:ext uri="{FF2B5EF4-FFF2-40B4-BE49-F238E27FC236}">
                  <a16:creationId xmlns:a16="http://schemas.microsoft.com/office/drawing/2014/main" id="{3A9B85C8-70BD-4C78-A87D-0FC5495BB444}"/>
                </a:ext>
              </a:extLst>
            </p:cNvPr>
            <p:cNvSpPr txBox="1"/>
            <p:nvPr/>
          </p:nvSpPr>
          <p:spPr>
            <a:xfrm>
              <a:off x="3987832" y="3032567"/>
              <a:ext cx="1620014"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Publicador</a:t>
              </a:r>
            </a:p>
          </p:txBody>
        </p:sp>
        <p:sp>
          <p:nvSpPr>
            <p:cNvPr id="38" name="TextBox 37">
              <a:extLst>
                <a:ext uri="{FF2B5EF4-FFF2-40B4-BE49-F238E27FC236}">
                  <a16:creationId xmlns:a16="http://schemas.microsoft.com/office/drawing/2014/main" id="{84CAC95C-0017-45FA-82B9-2142A542B209}"/>
                </a:ext>
              </a:extLst>
            </p:cNvPr>
            <p:cNvSpPr txBox="1"/>
            <p:nvPr/>
          </p:nvSpPr>
          <p:spPr>
            <a:xfrm>
              <a:off x="3987832" y="5320873"/>
              <a:ext cx="1620014" cy="36901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Publicador</a:t>
              </a:r>
            </a:p>
          </p:txBody>
        </p:sp>
        <p:pic>
          <p:nvPicPr>
            <p:cNvPr id="39" name="Graphic 38">
              <a:extLst>
                <a:ext uri="{FF2B5EF4-FFF2-40B4-BE49-F238E27FC236}">
                  <a16:creationId xmlns:a16="http://schemas.microsoft.com/office/drawing/2014/main" id="{75E4E2D5-C29C-49EA-9406-99037F28B7AC}"/>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173977" y="3539979"/>
              <a:ext cx="640080" cy="640080"/>
            </a:xfrm>
            <a:prstGeom prst="rect">
              <a:avLst/>
            </a:prstGeom>
          </p:spPr>
        </p:pic>
      </p:grpSp>
    </p:spTree>
    <p:custDataLst>
      <p:tags r:id="rId1"/>
    </p:custDataLst>
    <p:extLst>
      <p:ext uri="{BB962C8B-B14F-4D97-AF65-F5344CB8AC3E}">
        <p14:creationId xmlns:p14="http://schemas.microsoft.com/office/powerpoint/2010/main" val="1913132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26B1-3B51-9140-B554-0F9A77190D90}"/>
              </a:ext>
            </a:extLst>
          </p:cNvPr>
          <p:cNvSpPr>
            <a:spLocks noGrp="1"/>
          </p:cNvSpPr>
          <p:nvPr>
            <p:ph type="title"/>
          </p:nvPr>
        </p:nvSpPr>
        <p:spPr/>
        <p:txBody>
          <a:bodyPr rtlCol="0"/>
          <a:lstStyle/>
          <a:p>
            <a:pPr rtl="0"/>
            <a:r>
              <a:rPr lang="pt-BR"/>
              <a:t>Amazon SNS</a:t>
            </a:r>
          </a:p>
        </p:txBody>
      </p:sp>
      <p:grpSp>
        <p:nvGrpSpPr>
          <p:cNvPr id="3" name="Group 2">
            <a:extLst>
              <a:ext uri="{FF2B5EF4-FFF2-40B4-BE49-F238E27FC236}">
                <a16:creationId xmlns:a16="http://schemas.microsoft.com/office/drawing/2014/main" id="{D34B6D06-443F-427F-99C7-E5E1802EF22E}"/>
              </a:ext>
              <a:ext uri="{C183D7F6-B498-43B3-948B-1728B52AA6E4}">
                <adec:decorative xmlns:adec="http://schemas.microsoft.com/office/drawing/2017/decorative" xmlns="" val="1"/>
              </a:ext>
            </a:extLst>
          </p:cNvPr>
          <p:cNvGrpSpPr/>
          <p:nvPr/>
        </p:nvGrpSpPr>
        <p:grpSpPr>
          <a:xfrm>
            <a:off x="755308" y="1916492"/>
            <a:ext cx="2894452" cy="4045058"/>
            <a:chOff x="755308" y="1916492"/>
            <a:chExt cx="2894452" cy="4045058"/>
          </a:xfrm>
        </p:grpSpPr>
        <p:sp>
          <p:nvSpPr>
            <p:cNvPr id="6" name="Rectangle 5">
              <a:extLst>
                <a:ext uri="{FF2B5EF4-FFF2-40B4-BE49-F238E27FC236}">
                  <a16:creationId xmlns:a16="http://schemas.microsoft.com/office/drawing/2014/main" id="{0F6D95A9-00C2-DE4B-9036-1B1E70617C76}"/>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2" name="Graphic 51">
              <a:extLst>
                <a:ext uri="{FF2B5EF4-FFF2-40B4-BE49-F238E27FC236}">
                  <a16:creationId xmlns:a16="http://schemas.microsoft.com/office/drawing/2014/main" id="{4A5ADF93-418B-4A82-A18D-B9EA73EC974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51105" y="3102317"/>
              <a:ext cx="914400" cy="914400"/>
            </a:xfrm>
            <a:prstGeom prst="rect">
              <a:avLst/>
            </a:prstGeom>
          </p:spPr>
        </p:pic>
        <p:sp>
          <p:nvSpPr>
            <p:cNvPr id="54" name="TextBox 53">
              <a:extLst>
                <a:ext uri="{FF2B5EF4-FFF2-40B4-BE49-F238E27FC236}">
                  <a16:creationId xmlns:a16="http://schemas.microsoft.com/office/drawing/2014/main" id="{4B6CBB5C-F39D-4C59-AFE1-929613570921}"/>
                </a:ext>
              </a:extLst>
            </p:cNvPr>
            <p:cNvSpPr txBox="1"/>
            <p:nvPr/>
          </p:nvSpPr>
          <p:spPr>
            <a:xfrm>
              <a:off x="755308" y="4031294"/>
              <a:ext cx="2894452" cy="1015663"/>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Amazon Simple Notification Service (Amazon SNS)</a:t>
              </a:r>
            </a:p>
          </p:txBody>
        </p:sp>
      </p:grpSp>
      <p:sp>
        <p:nvSpPr>
          <p:cNvPr id="12" name="Content Placeholder 11">
            <a:extLst>
              <a:ext uri="{FF2B5EF4-FFF2-40B4-BE49-F238E27FC236}">
                <a16:creationId xmlns:a16="http://schemas.microsoft.com/office/drawing/2014/main" id="{CF27F790-6D76-4325-8E19-6DFAA268E90D}"/>
              </a:ext>
            </a:extLst>
          </p:cNvPr>
          <p:cNvSpPr>
            <a:spLocks noGrp="1"/>
          </p:cNvSpPr>
          <p:nvPr>
            <p:ph idx="13"/>
          </p:nvPr>
        </p:nvSpPr>
        <p:spPr>
          <a:xfrm>
            <a:off x="4348717" y="1916492"/>
            <a:ext cx="7402284" cy="4256524"/>
          </a:xfrm>
        </p:spPr>
        <p:txBody>
          <a:bodyPr rtlCol="0"/>
          <a:lstStyle/>
          <a:p>
            <a:pPr rtl="0"/>
            <a:r>
              <a:rPr lang="pt-BR"/>
              <a:t>É um serviço de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mensagens pub/sub </a:t>
            </a:r>
            <a:r>
              <a:rPr lang="pt-BR"/>
              <a:t>altamente disponível, durável, seguro e totalmente gerenciado</a:t>
            </a:r>
          </a:p>
          <a:p>
            <a:pPr rtl="0"/>
            <a:endParaRPr lang="en-US" dirty="0"/>
          </a:p>
          <a:p>
            <a:pPr rtl="0"/>
            <a:r>
              <a:rPr lang="pt-BR"/>
              <a:t>Usa um mecanismo de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push</a:t>
            </a:r>
          </a:p>
          <a:p>
            <a:pPr rtl="0"/>
            <a:endParaRPr lang="en-US" dirty="0"/>
          </a:p>
          <a:p>
            <a:pPr rtl="0"/>
            <a:r>
              <a:rPr lang="pt-BR"/>
              <a:t>Suporta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tópicos criptografados</a:t>
            </a:r>
            <a:r>
              <a:rPr lang="pt-BR"/>
              <a:t> usando chaves mestre do cliente (CMKs)</a:t>
            </a:r>
          </a:p>
          <a:p>
            <a:pPr rtl="0"/>
            <a:endParaRPr lang="en-US" dirty="0"/>
          </a:p>
        </p:txBody>
      </p:sp>
    </p:spTree>
    <p:custDataLst>
      <p:tags r:id="rId1"/>
    </p:custDataLst>
    <p:extLst>
      <p:ext uri="{BB962C8B-B14F-4D97-AF65-F5344CB8AC3E}">
        <p14:creationId xmlns:p14="http://schemas.microsoft.com/office/powerpoint/2010/main" val="2889797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BD43-B646-E845-833A-D7F365F5AD05}"/>
              </a:ext>
            </a:extLst>
          </p:cNvPr>
          <p:cNvSpPr>
            <a:spLocks noGrp="1"/>
          </p:cNvSpPr>
          <p:nvPr>
            <p:ph type="title"/>
          </p:nvPr>
        </p:nvSpPr>
        <p:spPr/>
        <p:txBody>
          <a:bodyPr rtlCol="0"/>
          <a:lstStyle/>
          <a:p>
            <a:pPr rtl="0"/>
            <a:r>
              <a:rPr lang="pt-BR"/>
              <a:t>Protocolos de transporte com suporte</a:t>
            </a:r>
          </a:p>
        </p:txBody>
      </p:sp>
      <p:grpSp>
        <p:nvGrpSpPr>
          <p:cNvPr id="6" name="Group 5" descr="email, email-json, http, https, sms clients, sqs queues, and aws lambda functions are all supported transport protocols.">
            <a:extLst>
              <a:ext uri="{FF2B5EF4-FFF2-40B4-BE49-F238E27FC236}">
                <a16:creationId xmlns:a16="http://schemas.microsoft.com/office/drawing/2014/main" id="{6504025E-E6EA-4F0F-8A8A-C4DFC1065B29}"/>
              </a:ext>
            </a:extLst>
          </p:cNvPr>
          <p:cNvGrpSpPr/>
          <p:nvPr/>
        </p:nvGrpSpPr>
        <p:grpSpPr>
          <a:xfrm>
            <a:off x="616013" y="1844142"/>
            <a:ext cx="10920313" cy="4016740"/>
            <a:chOff x="616013" y="1844142"/>
            <a:chExt cx="10920313" cy="4016740"/>
          </a:xfrm>
        </p:grpSpPr>
        <p:pic>
          <p:nvPicPr>
            <p:cNvPr id="11" name="Graphic 10">
              <a:extLst>
                <a:ext uri="{FF2B5EF4-FFF2-40B4-BE49-F238E27FC236}">
                  <a16:creationId xmlns:a16="http://schemas.microsoft.com/office/drawing/2014/main" id="{CD2FF590-3DD7-4432-8ECE-089E9611F78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08898" y="3501695"/>
              <a:ext cx="640080" cy="640080"/>
            </a:xfrm>
            <a:prstGeom prst="rect">
              <a:avLst/>
            </a:prstGeom>
          </p:spPr>
        </p:pic>
        <p:sp>
          <p:nvSpPr>
            <p:cNvPr id="5" name="TextBox 4">
              <a:extLst>
                <a:ext uri="{FF2B5EF4-FFF2-40B4-BE49-F238E27FC236}">
                  <a16:creationId xmlns:a16="http://schemas.microsoft.com/office/drawing/2014/main" id="{9B04A979-4057-4A16-B382-475D6B3C3BC4}"/>
                </a:ext>
              </a:extLst>
            </p:cNvPr>
            <p:cNvSpPr txBox="1"/>
            <p:nvPr/>
          </p:nvSpPr>
          <p:spPr>
            <a:xfrm>
              <a:off x="616013" y="3585907"/>
              <a:ext cx="1659353" cy="461665"/>
            </a:xfrm>
            <a:prstGeom prst="rect">
              <a:avLst/>
            </a:prstGeom>
            <a:noFill/>
            <a:ln>
              <a:noFill/>
            </a:ln>
          </p:spPr>
          <p:txBody>
            <a:bodyPr wrap="square" rtlCol="0">
              <a:spAutoFit/>
            </a:bodyPr>
            <a:lstStyle/>
            <a:p>
              <a:pP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Publicador</a:t>
              </a:r>
            </a:p>
          </p:txBody>
        </p:sp>
        <p:sp>
          <p:nvSpPr>
            <p:cNvPr id="12" name="TextBox 11">
              <a:extLst>
                <a:ext uri="{FF2B5EF4-FFF2-40B4-BE49-F238E27FC236}">
                  <a16:creationId xmlns:a16="http://schemas.microsoft.com/office/drawing/2014/main" id="{935D4161-239D-429F-8972-627C6C7E95E0}"/>
                </a:ext>
              </a:extLst>
            </p:cNvPr>
            <p:cNvSpPr txBox="1"/>
            <p:nvPr/>
          </p:nvSpPr>
          <p:spPr>
            <a:xfrm>
              <a:off x="2882580" y="4110997"/>
              <a:ext cx="1492716" cy="461665"/>
            </a:xfrm>
            <a:prstGeom prst="rect">
              <a:avLst/>
            </a:prstGeom>
            <a:noFill/>
          </p:spPr>
          <p:txBody>
            <a:bodyPr wrap="none" rtlCol="0">
              <a:spAutoFit/>
            </a:bodyPr>
            <a:lstStyle/>
            <a:p>
              <a:pP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Tópico do SNS</a:t>
              </a:r>
            </a:p>
          </p:txBody>
        </p:sp>
        <p:sp>
          <p:nvSpPr>
            <p:cNvPr id="13" name="TextBox 12">
              <a:extLst>
                <a:ext uri="{FF2B5EF4-FFF2-40B4-BE49-F238E27FC236}">
                  <a16:creationId xmlns:a16="http://schemas.microsoft.com/office/drawing/2014/main" id="{5E3A7BA4-533C-47DC-8278-FDA7FDDCC208}"/>
                </a:ext>
              </a:extLst>
            </p:cNvPr>
            <p:cNvSpPr txBox="1"/>
            <p:nvPr/>
          </p:nvSpPr>
          <p:spPr>
            <a:xfrm>
              <a:off x="6284701" y="1844142"/>
              <a:ext cx="2973891" cy="461665"/>
            </a:xfrm>
            <a:prstGeom prst="rect">
              <a:avLst/>
            </a:prstGeom>
            <a:noFill/>
            <a:ln>
              <a:noFill/>
            </a:ln>
          </p:spPr>
          <p:txBody>
            <a:bodyPr wrap="none" rtlCol="0">
              <a:spAutoFit/>
            </a:bodyPr>
            <a:lstStyle/>
            <a:p>
              <a:pP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E-mail ou e-mail-JSON</a:t>
              </a:r>
            </a:p>
          </p:txBody>
        </p:sp>
        <p:sp>
          <p:nvSpPr>
            <p:cNvPr id="16" name="TextBox 15">
              <a:extLst>
                <a:ext uri="{FF2B5EF4-FFF2-40B4-BE49-F238E27FC236}">
                  <a16:creationId xmlns:a16="http://schemas.microsoft.com/office/drawing/2014/main" id="{282C4631-23A8-4184-AA67-6B523B051F93}"/>
                </a:ext>
              </a:extLst>
            </p:cNvPr>
            <p:cNvSpPr txBox="1"/>
            <p:nvPr/>
          </p:nvSpPr>
          <p:spPr>
            <a:xfrm>
              <a:off x="6284701" y="2732911"/>
              <a:ext cx="2274982" cy="461665"/>
            </a:xfrm>
            <a:prstGeom prst="rect">
              <a:avLst/>
            </a:prstGeom>
            <a:noFill/>
            <a:ln>
              <a:noFill/>
            </a:ln>
          </p:spPr>
          <p:txBody>
            <a:bodyPr wrap="none" rtlCol="0">
              <a:spAutoFit/>
            </a:bodyPr>
            <a:lstStyle/>
            <a:p>
              <a:pP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HTTP ou HTTPS</a:t>
              </a:r>
            </a:p>
          </p:txBody>
        </p:sp>
        <p:sp>
          <p:nvSpPr>
            <p:cNvPr id="17" name="TextBox 16">
              <a:extLst>
                <a:ext uri="{FF2B5EF4-FFF2-40B4-BE49-F238E27FC236}">
                  <a16:creationId xmlns:a16="http://schemas.microsoft.com/office/drawing/2014/main" id="{2EAF97AC-D13B-4CED-8F27-DBA1617E612E}"/>
                </a:ext>
              </a:extLst>
            </p:cNvPr>
            <p:cNvSpPr txBox="1"/>
            <p:nvPr/>
          </p:nvSpPr>
          <p:spPr>
            <a:xfrm>
              <a:off x="6284701" y="3401242"/>
              <a:ext cx="5251625" cy="830997"/>
            </a:xfrm>
            <a:prstGeom prst="rect">
              <a:avLst/>
            </a:prstGeom>
            <a:noFill/>
            <a:ln>
              <a:noFill/>
            </a:ln>
          </p:spPr>
          <p:txBody>
            <a:bodyPr wrap="square" rtlCol="0">
              <a:spAutoFit/>
            </a:bodyPr>
            <a:lstStyle/>
            <a:p>
              <a:pP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Clientes SMS (serviço de mensagens curtas)</a:t>
              </a:r>
            </a:p>
          </p:txBody>
        </p:sp>
        <p:sp>
          <p:nvSpPr>
            <p:cNvPr id="18" name="TextBox 17">
              <a:extLst>
                <a:ext uri="{FF2B5EF4-FFF2-40B4-BE49-F238E27FC236}">
                  <a16:creationId xmlns:a16="http://schemas.microsoft.com/office/drawing/2014/main" id="{58960C2F-56F2-426E-A1E1-ADE890ADC6E8}"/>
                </a:ext>
              </a:extLst>
            </p:cNvPr>
            <p:cNvSpPr txBox="1"/>
            <p:nvPr/>
          </p:nvSpPr>
          <p:spPr>
            <a:xfrm>
              <a:off x="6284701" y="4510449"/>
              <a:ext cx="2999539" cy="461665"/>
            </a:xfrm>
            <a:prstGeom prst="rect">
              <a:avLst/>
            </a:prstGeom>
            <a:noFill/>
            <a:ln>
              <a:noFill/>
            </a:ln>
          </p:spPr>
          <p:txBody>
            <a:bodyPr wrap="none" rtlCol="0">
              <a:spAutoFit/>
            </a:bodyPr>
            <a:lstStyle/>
            <a:p>
              <a:pP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Filas do Amazon SQS</a:t>
              </a:r>
            </a:p>
          </p:txBody>
        </p:sp>
        <p:sp>
          <p:nvSpPr>
            <p:cNvPr id="19" name="TextBox 18">
              <a:extLst>
                <a:ext uri="{FF2B5EF4-FFF2-40B4-BE49-F238E27FC236}">
                  <a16:creationId xmlns:a16="http://schemas.microsoft.com/office/drawing/2014/main" id="{76E406AD-4C11-483D-9FC5-9315B6ABBC1E}"/>
                </a:ext>
              </a:extLst>
            </p:cNvPr>
            <p:cNvSpPr txBox="1"/>
            <p:nvPr/>
          </p:nvSpPr>
          <p:spPr>
            <a:xfrm>
              <a:off x="6284701" y="5399217"/>
              <a:ext cx="3332964" cy="461665"/>
            </a:xfrm>
            <a:prstGeom prst="rect">
              <a:avLst/>
            </a:prstGeom>
            <a:noFill/>
            <a:ln>
              <a:noFill/>
            </a:ln>
          </p:spPr>
          <p:txBody>
            <a:bodyPr wrap="none" rtlCol="0">
              <a:spAutoFit/>
            </a:bodyPr>
            <a:lstStyle/>
            <a:p>
              <a:pP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Funções do AWS Lambda</a:t>
              </a:r>
            </a:p>
          </p:txBody>
        </p:sp>
        <p:cxnSp>
          <p:nvCxnSpPr>
            <p:cNvPr id="21" name="Straight Arrow Connector 20">
              <a:extLst>
                <a:ext uri="{FF2B5EF4-FFF2-40B4-BE49-F238E27FC236}">
                  <a16:creationId xmlns:a16="http://schemas.microsoft.com/office/drawing/2014/main" id="{A3F59F8B-787E-46F4-97B6-9496E453966A}"/>
                </a:ext>
              </a:extLst>
            </p:cNvPr>
            <p:cNvCxnSpPr>
              <a:cxnSpLocks/>
              <a:stCxn id="5" idx="3"/>
              <a:endCxn id="11" idx="1"/>
            </p:cNvCxnSpPr>
            <p:nvPr/>
          </p:nvCxnSpPr>
          <p:spPr>
            <a:xfrm>
              <a:off x="2275366" y="3816740"/>
              <a:ext cx="1033532" cy="499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C645D159-9BF8-43DD-8237-AF679EF0E1E5}"/>
                </a:ext>
              </a:extLst>
            </p:cNvPr>
            <p:cNvCxnSpPr>
              <a:stCxn id="11" idx="3"/>
              <a:endCxn id="13" idx="1"/>
            </p:cNvCxnSpPr>
            <p:nvPr/>
          </p:nvCxnSpPr>
          <p:spPr>
            <a:xfrm flipV="1">
              <a:off x="3948978" y="2074975"/>
              <a:ext cx="2335723" cy="1746760"/>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8DAF6D7E-4BB4-498A-9487-E3B295B09C5D}"/>
                </a:ext>
              </a:extLst>
            </p:cNvPr>
            <p:cNvCxnSpPr>
              <a:stCxn id="11" idx="3"/>
              <a:endCxn id="16" idx="1"/>
            </p:cNvCxnSpPr>
            <p:nvPr/>
          </p:nvCxnSpPr>
          <p:spPr>
            <a:xfrm flipV="1">
              <a:off x="3948978" y="2963744"/>
              <a:ext cx="2335723" cy="857991"/>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27181F2-206C-46C2-A362-0300A489A342}"/>
                </a:ext>
              </a:extLst>
            </p:cNvPr>
            <p:cNvCxnSpPr>
              <a:stCxn id="11" idx="3"/>
              <a:endCxn id="18" idx="1"/>
            </p:cNvCxnSpPr>
            <p:nvPr/>
          </p:nvCxnSpPr>
          <p:spPr>
            <a:xfrm>
              <a:off x="3948978" y="3821735"/>
              <a:ext cx="2335723" cy="919547"/>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3661E61-6FA3-48FA-8787-AA2F049E0C44}"/>
                </a:ext>
              </a:extLst>
            </p:cNvPr>
            <p:cNvCxnSpPr>
              <a:stCxn id="11" idx="3"/>
              <a:endCxn id="19" idx="1"/>
            </p:cNvCxnSpPr>
            <p:nvPr/>
          </p:nvCxnSpPr>
          <p:spPr>
            <a:xfrm>
              <a:off x="3948978" y="3821735"/>
              <a:ext cx="2335723" cy="1808315"/>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D48579-D1A7-4755-A1CA-A678D6075F82}"/>
                </a:ext>
              </a:extLst>
            </p:cNvPr>
            <p:cNvCxnSpPr>
              <a:stCxn id="11" idx="3"/>
              <a:endCxn id="17" idx="1"/>
            </p:cNvCxnSpPr>
            <p:nvPr/>
          </p:nvCxnSpPr>
          <p:spPr>
            <a:xfrm flipV="1">
              <a:off x="3948978" y="3816741"/>
              <a:ext cx="2335723" cy="499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96554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B23B-055C-684E-8B69-539A0CF31406}"/>
              </a:ext>
            </a:extLst>
          </p:cNvPr>
          <p:cNvSpPr>
            <a:spLocks noGrp="1"/>
          </p:cNvSpPr>
          <p:nvPr>
            <p:ph type="title"/>
          </p:nvPr>
        </p:nvSpPr>
        <p:spPr/>
        <p:txBody>
          <a:bodyPr rtlCol="0"/>
          <a:lstStyle/>
          <a:p>
            <a:pPr rtl="0"/>
            <a:r>
              <a:rPr lang="pt-BR"/>
              <a:t>Casos de uso gerais para o Amazon SNS</a:t>
            </a:r>
          </a:p>
        </p:txBody>
      </p:sp>
      <p:sp>
        <p:nvSpPr>
          <p:cNvPr id="8" name="TextBox 7">
            <a:extLst>
              <a:ext uri="{FF2B5EF4-FFF2-40B4-BE49-F238E27FC236}">
                <a16:creationId xmlns:a16="http://schemas.microsoft.com/office/drawing/2014/main" id="{548E4D08-F023-C640-8039-63CB4BC96109}"/>
              </a:ext>
            </a:extLst>
          </p:cNvPr>
          <p:cNvSpPr txBox="1"/>
          <p:nvPr/>
        </p:nvSpPr>
        <p:spPr>
          <a:xfrm>
            <a:off x="1250067" y="2454520"/>
            <a:ext cx="2338086" cy="830997"/>
          </a:xfrm>
          <a:prstGeom prst="rect">
            <a:avLst/>
          </a:prstGeom>
          <a:noFill/>
        </p:spPr>
        <p:txBody>
          <a:bodyPr wrap="square" rtlCol="0">
            <a:spAutoFit/>
          </a:bodyPr>
          <a:lstStyle/>
          <a:p>
            <a:pPr algn="ctr" rtl="0"/>
            <a:r>
              <a:rPr lang="pt-BR" sz="24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Alertas do sistema e da aplicação</a:t>
            </a:r>
          </a:p>
        </p:txBody>
      </p:sp>
      <p:pic>
        <p:nvPicPr>
          <p:cNvPr id="12" name="Picture 11">
            <a:extLst>
              <a:ext uri="{FF2B5EF4-FFF2-40B4-BE49-F238E27FC236}">
                <a16:creationId xmlns:a16="http://schemas.microsoft.com/office/drawing/2014/main" id="{B58F537A-E4FA-0E42-971A-B9F959CDD614}"/>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507452" y="3530329"/>
            <a:ext cx="1761604" cy="1761604"/>
          </a:xfrm>
          <a:prstGeom prst="rect">
            <a:avLst/>
          </a:prstGeom>
        </p:spPr>
      </p:pic>
      <p:sp>
        <p:nvSpPr>
          <p:cNvPr id="9" name="TextBox 8">
            <a:extLst>
              <a:ext uri="{FF2B5EF4-FFF2-40B4-BE49-F238E27FC236}">
                <a16:creationId xmlns:a16="http://schemas.microsoft.com/office/drawing/2014/main" id="{A58CF005-C0DB-6D48-9D40-DE6E9363BA52}"/>
              </a:ext>
            </a:extLst>
          </p:cNvPr>
          <p:cNvSpPr txBox="1"/>
          <p:nvPr/>
        </p:nvSpPr>
        <p:spPr>
          <a:xfrm>
            <a:off x="4921323" y="2351301"/>
            <a:ext cx="2338086" cy="830997"/>
          </a:xfrm>
          <a:prstGeom prst="rect">
            <a:avLst/>
          </a:prstGeom>
          <a:noFill/>
        </p:spPr>
        <p:txBody>
          <a:bodyPr wrap="square" rtlCol="0">
            <a:spAutoFit/>
          </a:bodyPr>
          <a:lstStyle/>
          <a:p>
            <a:pPr algn="ctr" rtl="0"/>
            <a:r>
              <a:rPr lang="pt-BR" sz="24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E-mail por push e mensagens de texto</a:t>
            </a:r>
          </a:p>
        </p:txBody>
      </p:sp>
      <p:pic>
        <p:nvPicPr>
          <p:cNvPr id="14" name="Picture 13">
            <a:extLst>
              <a:ext uri="{FF2B5EF4-FFF2-40B4-BE49-F238E27FC236}">
                <a16:creationId xmlns:a16="http://schemas.microsoft.com/office/drawing/2014/main" id="{6413DF48-BFDA-A041-9C6F-E4BF564238F0}"/>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5220589" y="3535887"/>
            <a:ext cx="1756046" cy="1756046"/>
          </a:xfrm>
          <a:prstGeom prst="rect">
            <a:avLst/>
          </a:prstGeom>
        </p:spPr>
      </p:pic>
      <p:sp>
        <p:nvSpPr>
          <p:cNvPr id="10" name="TextBox 9">
            <a:extLst>
              <a:ext uri="{FF2B5EF4-FFF2-40B4-BE49-F238E27FC236}">
                <a16:creationId xmlns:a16="http://schemas.microsoft.com/office/drawing/2014/main" id="{9FB642C1-7513-3548-9A0C-FB78A0EAAC5A}"/>
              </a:ext>
            </a:extLst>
          </p:cNvPr>
          <p:cNvSpPr txBox="1"/>
          <p:nvPr/>
        </p:nvSpPr>
        <p:spPr>
          <a:xfrm>
            <a:off x="8603849" y="1937918"/>
            <a:ext cx="2338086" cy="830997"/>
          </a:xfrm>
          <a:prstGeom prst="rect">
            <a:avLst/>
          </a:prstGeom>
          <a:noFill/>
        </p:spPr>
        <p:txBody>
          <a:bodyPr wrap="square" rtlCol="0">
            <a:spAutoFit/>
          </a:bodyPr>
          <a:lstStyle/>
          <a:p>
            <a:pPr algn="ctr" rtl="0"/>
            <a:r>
              <a:rPr lang="pt-BR" sz="24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Notificações por push para dispositivos móveis</a:t>
            </a:r>
          </a:p>
        </p:txBody>
      </p:sp>
      <p:pic>
        <p:nvPicPr>
          <p:cNvPr id="16" name="Picture 15">
            <a:extLst>
              <a:ext uri="{FF2B5EF4-FFF2-40B4-BE49-F238E27FC236}">
                <a16:creationId xmlns:a16="http://schemas.microsoft.com/office/drawing/2014/main" id="{5AC6510A-0797-9547-8879-E55B944C54AC}"/>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8835844" y="3417835"/>
            <a:ext cx="1874097" cy="1874097"/>
          </a:xfrm>
          <a:prstGeom prst="rect">
            <a:avLst/>
          </a:prstGeom>
        </p:spPr>
      </p:pic>
    </p:spTree>
    <p:custDataLst>
      <p:tags r:id="rId1"/>
    </p:custDataLst>
    <p:extLst>
      <p:ext uri="{BB962C8B-B14F-4D97-AF65-F5344CB8AC3E}">
        <p14:creationId xmlns:p14="http://schemas.microsoft.com/office/powerpoint/2010/main" val="343838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80AA-2FB7-DF42-B445-C0FD74AE9AAF}"/>
              </a:ext>
            </a:extLst>
          </p:cNvPr>
          <p:cNvSpPr>
            <a:spLocks noGrp="1"/>
          </p:cNvSpPr>
          <p:nvPr>
            <p:ph type="title"/>
          </p:nvPr>
        </p:nvSpPr>
        <p:spPr/>
        <p:txBody>
          <a:bodyPr rtlCol="0"/>
          <a:lstStyle/>
          <a:p>
            <a:pPr rtl="0"/>
            <a:r>
              <a:rPr lang="pt-BR"/>
              <a:t>Considerações sobre o Amazon SNS</a:t>
            </a:r>
          </a:p>
        </p:txBody>
      </p:sp>
      <p:pic>
        <p:nvPicPr>
          <p:cNvPr id="25" name="Picture 24">
            <a:extLst>
              <a:ext uri="{FF2B5EF4-FFF2-40B4-BE49-F238E27FC236}">
                <a16:creationId xmlns:a16="http://schemas.microsoft.com/office/drawing/2014/main" id="{13FD3A77-04AC-0141-BF91-FCA2E03A8547}"/>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396929" y="2924827"/>
            <a:ext cx="1282255" cy="1282255"/>
          </a:xfrm>
          <a:prstGeom prst="rect">
            <a:avLst/>
          </a:prstGeom>
        </p:spPr>
      </p:pic>
      <p:sp>
        <p:nvSpPr>
          <p:cNvPr id="9" name="TextBox 8">
            <a:extLst>
              <a:ext uri="{FF2B5EF4-FFF2-40B4-BE49-F238E27FC236}">
                <a16:creationId xmlns:a16="http://schemas.microsoft.com/office/drawing/2014/main" id="{9953B8FE-74B9-104D-BC58-90C67417DA94}"/>
              </a:ext>
            </a:extLst>
          </p:cNvPr>
          <p:cNvSpPr txBox="1"/>
          <p:nvPr/>
        </p:nvSpPr>
        <p:spPr>
          <a:xfrm>
            <a:off x="816632" y="4403582"/>
            <a:ext cx="2442849" cy="830997"/>
          </a:xfrm>
          <a:prstGeom prst="rect">
            <a:avLst/>
          </a:prstGeom>
          <a:noFill/>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Uma única mensagem publicada</a:t>
            </a:r>
          </a:p>
        </p:txBody>
      </p:sp>
      <p:pic>
        <p:nvPicPr>
          <p:cNvPr id="17" name="Picture 16">
            <a:extLst>
              <a:ext uri="{FF2B5EF4-FFF2-40B4-BE49-F238E27FC236}">
                <a16:creationId xmlns:a16="http://schemas.microsoft.com/office/drawing/2014/main" id="{2E9C162B-354B-6848-908C-7E2495BAA900}"/>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4120608" y="2924826"/>
            <a:ext cx="1282258" cy="1282255"/>
          </a:xfrm>
          <a:prstGeom prst="rect">
            <a:avLst/>
          </a:prstGeom>
        </p:spPr>
      </p:pic>
      <p:sp>
        <p:nvSpPr>
          <p:cNvPr id="10" name="TextBox 9">
            <a:extLst>
              <a:ext uri="{FF2B5EF4-FFF2-40B4-BE49-F238E27FC236}">
                <a16:creationId xmlns:a16="http://schemas.microsoft.com/office/drawing/2014/main" id="{5EAEA273-9E5C-004B-B52D-34783C20EDBC}"/>
              </a:ext>
            </a:extLst>
          </p:cNvPr>
          <p:cNvSpPr txBox="1"/>
          <p:nvPr/>
        </p:nvSpPr>
        <p:spPr>
          <a:xfrm>
            <a:off x="3608480" y="4403582"/>
            <a:ext cx="2306514" cy="830997"/>
          </a:xfrm>
          <a:prstGeom prst="rect">
            <a:avLst/>
          </a:prstGeom>
          <a:noFill/>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Não há opções de recall</a:t>
            </a:r>
          </a:p>
        </p:txBody>
      </p:sp>
      <p:pic>
        <p:nvPicPr>
          <p:cNvPr id="21" name="Picture 20">
            <a:extLst>
              <a:ext uri="{FF2B5EF4-FFF2-40B4-BE49-F238E27FC236}">
                <a16:creationId xmlns:a16="http://schemas.microsoft.com/office/drawing/2014/main" id="{8046F966-AFD5-BF40-890A-35885148B243}"/>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6660045" y="2599440"/>
            <a:ext cx="1650744" cy="1650744"/>
          </a:xfrm>
          <a:prstGeom prst="rect">
            <a:avLst/>
          </a:prstGeom>
        </p:spPr>
      </p:pic>
      <p:sp>
        <p:nvSpPr>
          <p:cNvPr id="11" name="TextBox 10">
            <a:extLst>
              <a:ext uri="{FF2B5EF4-FFF2-40B4-BE49-F238E27FC236}">
                <a16:creationId xmlns:a16="http://schemas.microsoft.com/office/drawing/2014/main" id="{421E5321-E9C8-924D-A297-FBF3747BA87C}"/>
              </a:ext>
            </a:extLst>
          </p:cNvPr>
          <p:cNvSpPr txBox="1"/>
          <p:nvPr/>
        </p:nvSpPr>
        <p:spPr>
          <a:xfrm>
            <a:off x="6263993" y="4268660"/>
            <a:ext cx="2442849" cy="1200329"/>
          </a:xfrm>
          <a:prstGeom prst="rect">
            <a:avLst/>
          </a:prstGeom>
          <a:noFill/>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Pedido e entrega não garantidos</a:t>
            </a:r>
          </a:p>
        </p:txBody>
      </p:sp>
      <p:pic>
        <p:nvPicPr>
          <p:cNvPr id="19" name="Picture 18">
            <a:extLst>
              <a:ext uri="{FF2B5EF4-FFF2-40B4-BE49-F238E27FC236}">
                <a16:creationId xmlns:a16="http://schemas.microsoft.com/office/drawing/2014/main" id="{60EDE2BF-56CA-454B-B15D-85C04383CF68}"/>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9820024" y="2924827"/>
            <a:ext cx="914480" cy="1109388"/>
          </a:xfrm>
          <a:prstGeom prst="rect">
            <a:avLst/>
          </a:prstGeom>
        </p:spPr>
      </p:pic>
      <p:sp>
        <p:nvSpPr>
          <p:cNvPr id="12" name="TextBox 11">
            <a:extLst>
              <a:ext uri="{FF2B5EF4-FFF2-40B4-BE49-F238E27FC236}">
                <a16:creationId xmlns:a16="http://schemas.microsoft.com/office/drawing/2014/main" id="{E26CD9D9-8FD1-B944-8079-D8D3834A768C}"/>
              </a:ext>
            </a:extLst>
          </p:cNvPr>
          <p:cNvSpPr txBox="1"/>
          <p:nvPr/>
        </p:nvSpPr>
        <p:spPr>
          <a:xfrm>
            <a:off x="9055840" y="4347027"/>
            <a:ext cx="2442849" cy="1200329"/>
          </a:xfrm>
          <a:prstGeom prst="rect">
            <a:avLst/>
          </a:prstGeom>
          <a:noFill/>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Política de repetição para cada protocolo de entrega</a:t>
            </a:r>
          </a:p>
        </p:txBody>
      </p:sp>
    </p:spTree>
    <p:custDataLst>
      <p:tags r:id="rId1"/>
    </p:custDataLst>
    <p:extLst>
      <p:ext uri="{BB962C8B-B14F-4D97-AF65-F5344CB8AC3E}">
        <p14:creationId xmlns:p14="http://schemas.microsoft.com/office/powerpoint/2010/main" val="3446733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600"/>
              <a:t>Exemplo de desacoplamento: uso do Amazon S3 com o Amazon SNS</a:t>
            </a:r>
            <a:endParaRPr lang="en-US" sz="3200" dirty="0"/>
          </a:p>
        </p:txBody>
      </p:sp>
      <p:grpSp>
        <p:nvGrpSpPr>
          <p:cNvPr id="7" name="Group 6" descr="architecture diagram showing how amazon s3 can be used with amazon sns and amazon sqs for an application that resizes images.">
            <a:extLst>
              <a:ext uri="{FF2B5EF4-FFF2-40B4-BE49-F238E27FC236}">
                <a16:creationId xmlns:a16="http://schemas.microsoft.com/office/drawing/2014/main" id="{5311528B-C01F-49E9-B81A-232F76457667}"/>
              </a:ext>
            </a:extLst>
          </p:cNvPr>
          <p:cNvGrpSpPr/>
          <p:nvPr/>
        </p:nvGrpSpPr>
        <p:grpSpPr>
          <a:xfrm>
            <a:off x="959152" y="1239573"/>
            <a:ext cx="10587986" cy="5392462"/>
            <a:chOff x="959152" y="1239573"/>
            <a:chExt cx="10587986" cy="5392462"/>
          </a:xfrm>
        </p:grpSpPr>
        <p:sp>
          <p:nvSpPr>
            <p:cNvPr id="59" name="TextBox 58"/>
            <p:cNvSpPr txBox="1"/>
            <p:nvPr/>
          </p:nvSpPr>
          <p:spPr>
            <a:xfrm>
              <a:off x="959152" y="1900456"/>
              <a:ext cx="1696390" cy="1077218"/>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Distribuição de download do Amazon CloudFront</a:t>
              </a:r>
            </a:p>
          </p:txBody>
        </p:sp>
        <p:cxnSp>
          <p:nvCxnSpPr>
            <p:cNvPr id="88" name="Straight Arrow Connector 87"/>
            <p:cNvCxnSpPr>
              <a:cxnSpLocks/>
              <a:stCxn id="107" idx="0"/>
            </p:cNvCxnSpPr>
            <p:nvPr/>
          </p:nvCxnSpPr>
          <p:spPr>
            <a:xfrm flipV="1">
              <a:off x="7396150" y="2070570"/>
              <a:ext cx="1950225" cy="2853220"/>
            </a:xfrm>
            <a:prstGeom prst="straightConnector1">
              <a:avLst/>
            </a:prstGeom>
            <a:ln w="28575">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4026322" y="2257136"/>
              <a:ext cx="1592638" cy="584775"/>
            </a:xfrm>
            <a:prstGeom prst="rect">
              <a:avLst/>
            </a:prstGeom>
            <a:noFill/>
          </p:spPr>
          <p:txBody>
            <a:bodyPr wrap="squar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Bucket do S3</a:t>
              </a:r>
              <a:r>
                <a:rPr lang="pt-BR" sz="1600">
                  <a:ea typeface="Amazon Ember Light" panose="020B0403020204020204" pitchFamily="34" charset="0"/>
                  <a:cs typeface="Amazon Ember Light" panose="020B0403020204020204" pitchFamily="34" charset="0"/>
                </a:rPr>
                <a:t> para ingestão</a:t>
              </a:r>
            </a:p>
          </p:txBody>
        </p:sp>
        <p:cxnSp>
          <p:nvCxnSpPr>
            <p:cNvPr id="10" name="Straight Arrow Connector 9"/>
            <p:cNvCxnSpPr/>
            <p:nvPr/>
          </p:nvCxnSpPr>
          <p:spPr>
            <a:xfrm flipV="1">
              <a:off x="1998750" y="3200406"/>
              <a:ext cx="1351914" cy="1209563"/>
            </a:xfrm>
            <a:prstGeom prst="straightConnector1">
              <a:avLst/>
            </a:prstGeom>
            <a:ln w="28575">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9895224" y="1239573"/>
              <a:ext cx="1651914" cy="830997"/>
            </a:xfrm>
            <a:prstGeom prst="rect">
              <a:avLst/>
            </a:prstGeom>
            <a:noFill/>
          </p:spPr>
          <p:txBody>
            <a:bodyPr wrap="square" rtlCol="0">
              <a:spAutoFit/>
            </a:bodyPr>
            <a:lstStyle/>
            <a:p>
              <a:pPr rtl="0"/>
              <a:r>
                <a:rPr lang="pt-BR" sz="1600">
                  <a:ea typeface="Amazon Ember Light" panose="020B0403020204020204" pitchFamily="34" charset="0"/>
                  <a:cs typeface="Amazon Ember Light" panose="020B0403020204020204" pitchFamily="34" charset="0"/>
                </a:rPr>
                <a:t>Bucket do S3 para servir conteúdo para o CloudFront</a:t>
              </a:r>
            </a:p>
          </p:txBody>
        </p:sp>
        <p:cxnSp>
          <p:nvCxnSpPr>
            <p:cNvPr id="17" name="Straight Arrow Connector 16"/>
            <p:cNvCxnSpPr>
              <a:cxnSpLocks/>
              <a:stCxn id="58" idx="3"/>
            </p:cNvCxnSpPr>
            <p:nvPr/>
          </p:nvCxnSpPr>
          <p:spPr>
            <a:xfrm>
              <a:off x="5805040" y="5827104"/>
              <a:ext cx="925501" cy="220156"/>
            </a:xfrm>
            <a:prstGeom prst="straightConnector1">
              <a:avLst/>
            </a:prstGeom>
            <a:ln w="28575">
              <a:solidFill>
                <a:schemeClr val="accent4">
                  <a:lumMod val="75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a:stCxn id="57" idx="3"/>
            </p:cNvCxnSpPr>
            <p:nvPr/>
          </p:nvCxnSpPr>
          <p:spPr>
            <a:xfrm flipV="1">
              <a:off x="5805040" y="4386455"/>
              <a:ext cx="3056195" cy="377812"/>
            </a:xfrm>
            <a:prstGeom prst="straightConnector1">
              <a:avLst/>
            </a:prstGeom>
            <a:ln w="28575">
              <a:solidFill>
                <a:schemeClr val="accent4">
                  <a:lumMod val="75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cxnSpLocks/>
              <a:stCxn id="70" idx="1"/>
              <a:endCxn id="54" idx="3"/>
            </p:cNvCxnSpPr>
            <p:nvPr/>
          </p:nvCxnSpPr>
          <p:spPr>
            <a:xfrm flipH="1" flipV="1">
              <a:off x="2042297" y="1655072"/>
              <a:ext cx="7194858" cy="10661"/>
            </a:xfrm>
            <a:prstGeom prst="straightConnector1">
              <a:avLst/>
            </a:prstGeom>
            <a:ln w="28575">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cxnSpLocks/>
              <a:stCxn id="59" idx="2"/>
              <a:endCxn id="91" idx="0"/>
            </p:cNvCxnSpPr>
            <p:nvPr/>
          </p:nvCxnSpPr>
          <p:spPr>
            <a:xfrm>
              <a:off x="1807347" y="2977674"/>
              <a:ext cx="0" cy="1514410"/>
            </a:xfrm>
            <a:prstGeom prst="straightConnector1">
              <a:avLst/>
            </a:prstGeom>
            <a:ln w="28575">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cxnSpLocks/>
              <a:stCxn id="87" idx="3"/>
            </p:cNvCxnSpPr>
            <p:nvPr/>
          </p:nvCxnSpPr>
          <p:spPr>
            <a:xfrm flipV="1">
              <a:off x="8061759" y="1940053"/>
              <a:ext cx="1136443" cy="875437"/>
            </a:xfrm>
            <a:prstGeom prst="straightConnector1">
              <a:avLst/>
            </a:prstGeom>
            <a:ln w="28575">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cxnSpLocks/>
              <a:stCxn id="103" idx="0"/>
            </p:cNvCxnSpPr>
            <p:nvPr/>
          </p:nvCxnSpPr>
          <p:spPr>
            <a:xfrm flipV="1">
              <a:off x="9511475" y="2061030"/>
              <a:ext cx="0" cy="1382918"/>
            </a:xfrm>
            <a:prstGeom prst="straightConnector1">
              <a:avLst/>
            </a:prstGeom>
            <a:ln w="28575">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7" name="Shape 436"/>
            <p:cNvSpPr/>
            <p:nvPr/>
          </p:nvSpPr>
          <p:spPr>
            <a:xfrm>
              <a:off x="4930650" y="3160173"/>
              <a:ext cx="1112484" cy="24622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rtlCol="0">
              <a:spAutoFit/>
            </a:bodyPr>
            <a:lstStyle>
              <a:lvl1pPr algn="ctr">
                <a:defRPr sz="1500"/>
              </a:lvl1pPr>
            </a:lstStyle>
            <a:p>
              <a:pPr lvl="0" rtl="0">
                <a:defRPr sz="1800">
                  <a:solidFill>
                    <a:srgbClr val="000000"/>
                  </a:solidFill>
                </a:defRPr>
              </a:pPr>
              <a:r>
                <a:rPr lang="pt-BR" sz="1600">
                  <a:latin typeface="Amazon Ember" panose="020B0603020204020204" pitchFamily="34" charset="0"/>
                  <a:ea typeface="Amazon Ember" panose="020B0603020204020204" pitchFamily="34" charset="0"/>
                  <a:cs typeface="Amazon Ember" panose="020B0603020204020204" pitchFamily="34" charset="0"/>
                </a:rPr>
                <a:t>Filas do SQS</a:t>
              </a:r>
              <a:endParaRPr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0" name="Straight Arrow Connector 89"/>
            <p:cNvCxnSpPr>
              <a:cxnSpLocks/>
              <a:stCxn id="69" idx="2"/>
              <a:endCxn id="68" idx="0"/>
            </p:cNvCxnSpPr>
            <p:nvPr/>
          </p:nvCxnSpPr>
          <p:spPr>
            <a:xfrm>
              <a:off x="3740342" y="2819495"/>
              <a:ext cx="14561" cy="1703697"/>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4" name="Elbow Connector 93"/>
            <p:cNvCxnSpPr>
              <a:cxnSpLocks/>
            </p:cNvCxnSpPr>
            <p:nvPr/>
          </p:nvCxnSpPr>
          <p:spPr>
            <a:xfrm flipV="1">
              <a:off x="4063371" y="3606122"/>
              <a:ext cx="973186" cy="990602"/>
            </a:xfrm>
            <a:prstGeom prst="bentConnector3">
              <a:avLst>
                <a:gd name="adj1" fmla="val 50000"/>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5" name="Elbow Connector 94"/>
            <p:cNvCxnSpPr>
              <a:cxnSpLocks/>
            </p:cNvCxnSpPr>
            <p:nvPr/>
          </p:nvCxnSpPr>
          <p:spPr>
            <a:xfrm>
              <a:off x="4063371" y="4887006"/>
              <a:ext cx="973186" cy="1034142"/>
            </a:xfrm>
            <a:prstGeom prst="bentConnector3">
              <a:avLst>
                <a:gd name="adj1" fmla="val 50000"/>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037516" y="4782661"/>
              <a:ext cx="1097280" cy="1"/>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Elbow Connector 96"/>
            <p:cNvCxnSpPr>
              <a:cxnSpLocks/>
            </p:cNvCxnSpPr>
            <p:nvPr/>
          </p:nvCxnSpPr>
          <p:spPr>
            <a:xfrm rot="10800000" flipV="1">
              <a:off x="4063371" y="3802064"/>
              <a:ext cx="973186" cy="892630"/>
            </a:xfrm>
            <a:prstGeom prst="bentConnector3">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cxnSpLocks/>
            </p:cNvCxnSpPr>
            <p:nvPr/>
          </p:nvCxnSpPr>
          <p:spPr>
            <a:xfrm flipH="1">
              <a:off x="4063371" y="4694694"/>
              <a:ext cx="973186" cy="0"/>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a:cxnSpLocks/>
            </p:cNvCxnSpPr>
            <p:nvPr/>
          </p:nvCxnSpPr>
          <p:spPr>
            <a:xfrm rot="10800000">
              <a:off x="4063371" y="4694694"/>
              <a:ext cx="973186" cy="1030512"/>
            </a:xfrm>
            <a:prstGeom prst="bentConnector3">
              <a:avLst/>
            </a:prstGeom>
            <a:ln w="28575">
              <a:solidFill>
                <a:srgbClr val="4F81BD"/>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Shape 429"/>
            <p:cNvSpPr/>
            <p:nvPr/>
          </p:nvSpPr>
          <p:spPr>
            <a:xfrm>
              <a:off x="3187963" y="3773738"/>
              <a:ext cx="1208734" cy="492443"/>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wrap="square" lIns="0" tIns="0" rIns="0" bIns="0" rtlCol="0">
              <a:spAutoFit/>
            </a:bodyPr>
            <a:lstStyle>
              <a:lvl1pPr algn="ctr">
                <a:defRPr sz="1500"/>
              </a:lvl1pPr>
            </a:lstStyle>
            <a:p>
              <a:pPr lvl="0" rtl="0">
                <a:defRPr sz="1800">
                  <a:solidFill>
                    <a:srgbClr val="000000"/>
                  </a:solidFill>
                </a:defRPr>
              </a:pPr>
              <a:r>
                <a:rPr lang="pt-BR" sz="1600">
                  <a:ea typeface="Amazon Ember Light" panose="020B0403020204020204" pitchFamily="34" charset="0"/>
                  <a:cs typeface="Amazon Ember Light" panose="020B0403020204020204" pitchFamily="34" charset="0"/>
                </a:rPr>
                <a:t>Notificação de eventos</a:t>
              </a:r>
              <a:endParaRPr sz="1600" dirty="0">
                <a:ea typeface="Amazon Ember Light" panose="020B0403020204020204" pitchFamily="34" charset="0"/>
                <a:cs typeface="Amazon Ember Light" panose="020B0403020204020204" pitchFamily="34" charset="0"/>
              </a:endParaRPr>
            </a:p>
          </p:txBody>
        </p:sp>
        <p:grpSp>
          <p:nvGrpSpPr>
            <p:cNvPr id="14" name="Group 13">
              <a:extLst>
                <a:ext uri="{FF2B5EF4-FFF2-40B4-BE49-F238E27FC236}">
                  <a16:creationId xmlns:a16="http://schemas.microsoft.com/office/drawing/2014/main" id="{1E3984AD-578C-44CD-84B1-A48935EE4A19}"/>
                </a:ext>
              </a:extLst>
            </p:cNvPr>
            <p:cNvGrpSpPr/>
            <p:nvPr/>
          </p:nvGrpSpPr>
          <p:grpSpPr>
            <a:xfrm>
              <a:off x="4867684" y="3381390"/>
              <a:ext cx="1234633" cy="1048866"/>
              <a:chOff x="4867684" y="3628128"/>
              <a:chExt cx="1234633" cy="1048866"/>
            </a:xfrm>
          </p:grpSpPr>
          <p:pic>
            <p:nvPicPr>
              <p:cNvPr id="55" name="Graphic 54">
                <a:extLst>
                  <a:ext uri="{FF2B5EF4-FFF2-40B4-BE49-F238E27FC236}">
                    <a16:creationId xmlns:a16="http://schemas.microsoft.com/office/drawing/2014/main" id="{E60C4F0E-EC0D-45E8-99DF-67D730DE27B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64960" y="3628128"/>
                <a:ext cx="640080" cy="640080"/>
              </a:xfrm>
              <a:prstGeom prst="rect">
                <a:avLst/>
              </a:prstGeom>
            </p:spPr>
          </p:pic>
          <p:sp>
            <p:nvSpPr>
              <p:cNvPr id="78" name="Shape 441"/>
              <p:cNvSpPr/>
              <p:nvPr/>
            </p:nvSpPr>
            <p:spPr>
              <a:xfrm>
                <a:off x="4867684" y="4184551"/>
                <a:ext cx="1234633" cy="492443"/>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wrap="square" lIns="0" tIns="0" rIns="0" bIns="0" rtlCol="0">
                <a:spAutoFit/>
              </a:bodyPr>
              <a:lstStyle>
                <a:lvl1pPr>
                  <a:defRPr sz="1500"/>
                </a:lvl1pPr>
              </a:lstStyle>
              <a:p>
                <a:pPr lvl="0" algn="ctr" rtl="0">
                  <a:defRPr sz="1800">
                    <a:solidFill>
                      <a:srgbClr val="000000"/>
                    </a:solidFill>
                  </a:defRPr>
                </a:pPr>
                <a:r>
                  <a:rPr lang="pt-BR" sz="1600">
                    <a:ea typeface="Amazon Ember Light" panose="020B0403020204020204" pitchFamily="34" charset="0"/>
                    <a:cs typeface="Amazon Ember Light" panose="020B0403020204020204" pitchFamily="34" charset="0"/>
                  </a:rPr>
                  <a:t>Gerar miniatura</a:t>
                </a:r>
              </a:p>
            </p:txBody>
          </p:sp>
        </p:grpSp>
        <p:sp>
          <p:nvSpPr>
            <p:cNvPr id="66" name="Shape 429"/>
            <p:cNvSpPr/>
            <p:nvPr/>
          </p:nvSpPr>
          <p:spPr>
            <a:xfrm rot="19033176">
              <a:off x="2128149" y="3858518"/>
              <a:ext cx="1453924" cy="24622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rtlCol="0">
              <a:spAutoFit/>
            </a:bodyPr>
            <a:lstStyle>
              <a:lvl1pPr algn="ctr">
                <a:defRPr sz="1500"/>
              </a:lvl1pPr>
            </a:lstStyle>
            <a:p>
              <a:pPr lvl="0" rtl="0">
                <a:defRPr sz="1800">
                  <a:solidFill>
                    <a:srgbClr val="000000"/>
                  </a:solidFill>
                </a:defRPr>
              </a:pPr>
              <a:r>
                <a:rPr lang="pt-BR" sz="1600">
                  <a:ea typeface="Amazon Ember Light" panose="020B0403020204020204" pitchFamily="34" charset="0"/>
                  <a:cs typeface="Amazon Ember Light" panose="020B0403020204020204" pitchFamily="34" charset="0"/>
                </a:rPr>
                <a:t>Imagem carregada</a:t>
              </a:r>
              <a:endParaRPr sz="1600" dirty="0">
                <a:ea typeface="Amazon Ember Light" panose="020B0403020204020204" pitchFamily="34" charset="0"/>
                <a:cs typeface="Amazon Ember Light" panose="020B0403020204020204" pitchFamily="34" charset="0"/>
              </a:endParaRPr>
            </a:p>
          </p:txBody>
        </p:sp>
        <p:pic>
          <p:nvPicPr>
            <p:cNvPr id="54" name="Graphic 53">
              <a:extLst>
                <a:ext uri="{FF2B5EF4-FFF2-40B4-BE49-F238E27FC236}">
                  <a16:creationId xmlns:a16="http://schemas.microsoft.com/office/drawing/2014/main" id="{C448747F-FBA2-4527-8FEB-C6FEA19A057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572397" y="1420122"/>
              <a:ext cx="469900" cy="469900"/>
            </a:xfrm>
            <a:prstGeom prst="rect">
              <a:avLst/>
            </a:prstGeom>
          </p:spPr>
        </p:pic>
        <p:grpSp>
          <p:nvGrpSpPr>
            <p:cNvPr id="20" name="Group 19">
              <a:extLst>
                <a:ext uri="{FF2B5EF4-FFF2-40B4-BE49-F238E27FC236}">
                  <a16:creationId xmlns:a16="http://schemas.microsoft.com/office/drawing/2014/main" id="{AA99ACDC-9862-418C-8271-F2401FD5A047}"/>
                </a:ext>
              </a:extLst>
            </p:cNvPr>
            <p:cNvGrpSpPr/>
            <p:nvPr/>
          </p:nvGrpSpPr>
          <p:grpSpPr>
            <a:xfrm>
              <a:off x="3305127" y="4523192"/>
              <a:ext cx="870430" cy="688619"/>
              <a:chOff x="3305127" y="4697360"/>
              <a:chExt cx="870430" cy="688619"/>
            </a:xfrm>
          </p:grpSpPr>
          <p:sp>
            <p:nvSpPr>
              <p:cNvPr id="71" name="Shape 432"/>
              <p:cNvSpPr/>
              <p:nvPr/>
            </p:nvSpPr>
            <p:spPr>
              <a:xfrm>
                <a:off x="3305127" y="5139758"/>
                <a:ext cx="870430" cy="24622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rtlCol="0">
                <a:spAutoFit/>
              </a:bodyPr>
              <a:lstStyle>
                <a:lvl1pPr algn="ctr">
                  <a:defRPr sz="1500"/>
                </a:lvl1pPr>
              </a:lstStyle>
              <a:p>
                <a:pPr lvl="0" rtl="0">
                  <a:defRPr sz="1800">
                    <a:solidFill>
                      <a:srgbClr val="000000"/>
                    </a:solidFill>
                  </a:defRPr>
                </a:pPr>
                <a:r>
                  <a:rPr lang="pt-BR" sz="1600">
                    <a:ea typeface="Amazon Ember Light" panose="020B0403020204020204" pitchFamily="34" charset="0"/>
                    <a:cs typeface="Amazon Ember Light" panose="020B0403020204020204" pitchFamily="34" charset="0"/>
                  </a:rPr>
                  <a:t>Tópico do SNS</a:t>
                </a:r>
                <a:endParaRPr sz="1600" dirty="0">
                  <a:ea typeface="Amazon Ember Light" panose="020B0403020204020204" pitchFamily="34" charset="0"/>
                  <a:cs typeface="Amazon Ember Light" panose="020B0403020204020204" pitchFamily="34" charset="0"/>
                </a:endParaRPr>
              </a:p>
            </p:txBody>
          </p:sp>
          <p:pic>
            <p:nvPicPr>
              <p:cNvPr id="68" name="Graphic 67">
                <a:extLst>
                  <a:ext uri="{FF2B5EF4-FFF2-40B4-BE49-F238E27FC236}">
                    <a16:creationId xmlns:a16="http://schemas.microsoft.com/office/drawing/2014/main" id="{22211632-28B6-4A8D-878B-19CBD4E99C5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526303" y="4697360"/>
                <a:ext cx="457200" cy="457200"/>
              </a:xfrm>
              <a:prstGeom prst="rect">
                <a:avLst/>
              </a:prstGeom>
            </p:spPr>
          </p:pic>
        </p:grpSp>
        <p:pic>
          <p:nvPicPr>
            <p:cNvPr id="69" name="Graphic 68">
              <a:extLst>
                <a:ext uri="{FF2B5EF4-FFF2-40B4-BE49-F238E27FC236}">
                  <a16:creationId xmlns:a16="http://schemas.microsoft.com/office/drawing/2014/main" id="{B451526B-6389-4278-902A-13BF520EED4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466022" y="2270855"/>
              <a:ext cx="548640" cy="548640"/>
            </a:xfrm>
            <a:prstGeom prst="rect">
              <a:avLst/>
            </a:prstGeom>
          </p:spPr>
        </p:pic>
        <p:pic>
          <p:nvPicPr>
            <p:cNvPr id="70" name="Graphic 69">
              <a:extLst>
                <a:ext uri="{FF2B5EF4-FFF2-40B4-BE49-F238E27FC236}">
                  <a16:creationId xmlns:a16="http://schemas.microsoft.com/office/drawing/2014/main" id="{1A401442-434D-4273-8B07-706355149EF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237155" y="1391413"/>
              <a:ext cx="548640" cy="548640"/>
            </a:xfrm>
            <a:prstGeom prst="rect">
              <a:avLst/>
            </a:prstGeom>
          </p:spPr>
        </p:pic>
        <p:grpSp>
          <p:nvGrpSpPr>
            <p:cNvPr id="5" name="Group 4">
              <a:extLst>
                <a:ext uri="{FF2B5EF4-FFF2-40B4-BE49-F238E27FC236}">
                  <a16:creationId xmlns:a16="http://schemas.microsoft.com/office/drawing/2014/main" id="{5573FDB4-2FA5-43DD-97FD-501865DAC88D}"/>
                </a:ext>
              </a:extLst>
            </p:cNvPr>
            <p:cNvGrpSpPr/>
            <p:nvPr/>
          </p:nvGrpSpPr>
          <p:grpSpPr>
            <a:xfrm>
              <a:off x="6730542" y="1964104"/>
              <a:ext cx="1331217" cy="1702771"/>
              <a:chOff x="6703290" y="2375584"/>
              <a:chExt cx="1331217" cy="1702771"/>
            </a:xfrm>
          </p:grpSpPr>
          <p:pic>
            <p:nvPicPr>
              <p:cNvPr id="83" name="Graphic 82">
                <a:extLst>
                  <a:ext uri="{FF2B5EF4-FFF2-40B4-BE49-F238E27FC236}">
                    <a16:creationId xmlns:a16="http://schemas.microsoft.com/office/drawing/2014/main" id="{433B9DB6-3A1D-4EDC-9EB7-B47815074CE0}"/>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048858" y="3375797"/>
                <a:ext cx="640080" cy="640080"/>
              </a:xfrm>
              <a:prstGeom prst="rect">
                <a:avLst/>
              </a:prstGeom>
            </p:spPr>
          </p:pic>
          <p:sp>
            <p:nvSpPr>
              <p:cNvPr id="87" name="Rectangle 86">
                <a:extLst>
                  <a:ext uri="{FF2B5EF4-FFF2-40B4-BE49-F238E27FC236}">
                    <a16:creationId xmlns:a16="http://schemas.microsoft.com/office/drawing/2014/main" id="{98054314-C884-4BAA-B052-5417E3798F3D}"/>
                  </a:ext>
                </a:extLst>
              </p:cNvPr>
              <p:cNvSpPr/>
              <p:nvPr/>
            </p:nvSpPr>
            <p:spPr>
              <a:xfrm>
                <a:off x="6703290" y="2375584"/>
                <a:ext cx="1331217" cy="1702771"/>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89" name="Graphic 88">
                <a:extLst>
                  <a:ext uri="{FF2B5EF4-FFF2-40B4-BE49-F238E27FC236}">
                    <a16:creationId xmlns:a16="http://schemas.microsoft.com/office/drawing/2014/main" id="{CD2486BE-A9E5-41F0-B2FA-FB7F04926DA4}"/>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203798" y="2375585"/>
                <a:ext cx="330200" cy="330200"/>
              </a:xfrm>
              <a:prstGeom prst="rect">
                <a:avLst/>
              </a:prstGeom>
            </p:spPr>
          </p:pic>
        </p:grpSp>
        <p:pic>
          <p:nvPicPr>
            <p:cNvPr id="91" name="Graphic 90">
              <a:extLst>
                <a:ext uri="{FF2B5EF4-FFF2-40B4-BE49-F238E27FC236}">
                  <a16:creationId xmlns:a16="http://schemas.microsoft.com/office/drawing/2014/main" id="{C4978832-E316-48BE-BD87-0544651AF140}"/>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533027" y="4492084"/>
              <a:ext cx="548640" cy="548640"/>
            </a:xfrm>
            <a:prstGeom prst="rect">
              <a:avLst/>
            </a:prstGeom>
          </p:spPr>
        </p:pic>
        <p:grpSp>
          <p:nvGrpSpPr>
            <p:cNvPr id="93" name="Group 92">
              <a:extLst>
                <a:ext uri="{FF2B5EF4-FFF2-40B4-BE49-F238E27FC236}">
                  <a16:creationId xmlns:a16="http://schemas.microsoft.com/office/drawing/2014/main" id="{E97481D4-994E-44C1-A79E-C5BFA89152FE}"/>
                </a:ext>
              </a:extLst>
            </p:cNvPr>
            <p:cNvGrpSpPr/>
            <p:nvPr/>
          </p:nvGrpSpPr>
          <p:grpSpPr>
            <a:xfrm>
              <a:off x="8845867" y="3443947"/>
              <a:ext cx="1331217" cy="1702771"/>
              <a:chOff x="6703290" y="2375584"/>
              <a:chExt cx="1331217" cy="1702771"/>
            </a:xfrm>
          </p:grpSpPr>
          <p:pic>
            <p:nvPicPr>
              <p:cNvPr id="101" name="Graphic 100">
                <a:extLst>
                  <a:ext uri="{FF2B5EF4-FFF2-40B4-BE49-F238E27FC236}">
                    <a16:creationId xmlns:a16="http://schemas.microsoft.com/office/drawing/2014/main" id="{6D690BB5-BF9E-4459-A646-D3C2A3C32A2E}"/>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048858" y="3375797"/>
                <a:ext cx="640080" cy="640080"/>
              </a:xfrm>
              <a:prstGeom prst="rect">
                <a:avLst/>
              </a:prstGeom>
            </p:spPr>
          </p:pic>
          <p:sp>
            <p:nvSpPr>
              <p:cNvPr id="102" name="Rectangle 101">
                <a:extLst>
                  <a:ext uri="{FF2B5EF4-FFF2-40B4-BE49-F238E27FC236}">
                    <a16:creationId xmlns:a16="http://schemas.microsoft.com/office/drawing/2014/main" id="{59C75CED-69B7-4467-865F-848290F60FFC}"/>
                  </a:ext>
                </a:extLst>
              </p:cNvPr>
              <p:cNvSpPr/>
              <p:nvPr/>
            </p:nvSpPr>
            <p:spPr>
              <a:xfrm>
                <a:off x="6703290" y="2375584"/>
                <a:ext cx="1331217" cy="1702771"/>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103" name="Graphic 102">
                <a:extLst>
                  <a:ext uri="{FF2B5EF4-FFF2-40B4-BE49-F238E27FC236}">
                    <a16:creationId xmlns:a16="http://schemas.microsoft.com/office/drawing/2014/main" id="{4AED4C77-6C9B-4EAE-96FE-F4B6B28AB1FA}"/>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203798" y="2375585"/>
                <a:ext cx="330200" cy="330200"/>
              </a:xfrm>
              <a:prstGeom prst="rect">
                <a:avLst/>
              </a:prstGeom>
            </p:spPr>
          </p:pic>
        </p:grpSp>
        <p:grpSp>
          <p:nvGrpSpPr>
            <p:cNvPr id="104" name="Group 103">
              <a:extLst>
                <a:ext uri="{FF2B5EF4-FFF2-40B4-BE49-F238E27FC236}">
                  <a16:creationId xmlns:a16="http://schemas.microsoft.com/office/drawing/2014/main" id="{95F0E718-8F89-47B0-8CD4-8AB33C0DA11E}"/>
                </a:ext>
              </a:extLst>
            </p:cNvPr>
            <p:cNvGrpSpPr/>
            <p:nvPr/>
          </p:nvGrpSpPr>
          <p:grpSpPr>
            <a:xfrm>
              <a:off x="6730542" y="4923789"/>
              <a:ext cx="1331217" cy="1702771"/>
              <a:chOff x="6703290" y="2375584"/>
              <a:chExt cx="1331217" cy="1702771"/>
            </a:xfrm>
          </p:grpSpPr>
          <p:pic>
            <p:nvPicPr>
              <p:cNvPr id="105" name="Graphic 104">
                <a:extLst>
                  <a:ext uri="{FF2B5EF4-FFF2-40B4-BE49-F238E27FC236}">
                    <a16:creationId xmlns:a16="http://schemas.microsoft.com/office/drawing/2014/main" id="{F8E7DA53-65A6-4737-9EB8-98D0C8F1E30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048858" y="3375797"/>
                <a:ext cx="640080" cy="640080"/>
              </a:xfrm>
              <a:prstGeom prst="rect">
                <a:avLst/>
              </a:prstGeom>
            </p:spPr>
          </p:pic>
          <p:sp>
            <p:nvSpPr>
              <p:cNvPr id="106" name="Rectangle 105">
                <a:extLst>
                  <a:ext uri="{FF2B5EF4-FFF2-40B4-BE49-F238E27FC236}">
                    <a16:creationId xmlns:a16="http://schemas.microsoft.com/office/drawing/2014/main" id="{6267925F-3D53-4C7B-9F58-0F8662E37DEA}"/>
                  </a:ext>
                </a:extLst>
              </p:cNvPr>
              <p:cNvSpPr/>
              <p:nvPr/>
            </p:nvSpPr>
            <p:spPr>
              <a:xfrm>
                <a:off x="6703290" y="2375584"/>
                <a:ext cx="1331217" cy="1702771"/>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107" name="Graphic 106">
                <a:extLst>
                  <a:ext uri="{FF2B5EF4-FFF2-40B4-BE49-F238E27FC236}">
                    <a16:creationId xmlns:a16="http://schemas.microsoft.com/office/drawing/2014/main" id="{92F54E16-9A1C-4542-BE14-9340D6238FFA}"/>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203798" y="2375585"/>
                <a:ext cx="330200" cy="330200"/>
              </a:xfrm>
              <a:prstGeom prst="rect">
                <a:avLst/>
              </a:prstGeom>
            </p:spPr>
          </p:pic>
        </p:grpSp>
        <p:grpSp>
          <p:nvGrpSpPr>
            <p:cNvPr id="15" name="Group 14">
              <a:extLst>
                <a:ext uri="{FF2B5EF4-FFF2-40B4-BE49-F238E27FC236}">
                  <a16:creationId xmlns:a16="http://schemas.microsoft.com/office/drawing/2014/main" id="{30318852-F0FD-4C74-BF53-9480A930EB6F}"/>
                </a:ext>
              </a:extLst>
            </p:cNvPr>
            <p:cNvGrpSpPr/>
            <p:nvPr/>
          </p:nvGrpSpPr>
          <p:grpSpPr>
            <a:xfrm>
              <a:off x="4483728" y="4444227"/>
              <a:ext cx="2002546" cy="1116713"/>
              <a:chOff x="4483728" y="4618395"/>
              <a:chExt cx="2002546" cy="1116713"/>
            </a:xfrm>
          </p:grpSpPr>
          <p:pic>
            <p:nvPicPr>
              <p:cNvPr id="57" name="Graphic 56">
                <a:extLst>
                  <a:ext uri="{FF2B5EF4-FFF2-40B4-BE49-F238E27FC236}">
                    <a16:creationId xmlns:a16="http://schemas.microsoft.com/office/drawing/2014/main" id="{32462CDE-0B45-4B5A-A079-0F74F7E97FC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64960" y="4618395"/>
                <a:ext cx="640080" cy="640080"/>
              </a:xfrm>
              <a:prstGeom prst="rect">
                <a:avLst/>
              </a:prstGeom>
            </p:spPr>
          </p:pic>
          <p:sp>
            <p:nvSpPr>
              <p:cNvPr id="23" name="TextBox 22">
                <a:extLst>
                  <a:ext uri="{FF2B5EF4-FFF2-40B4-BE49-F238E27FC236}">
                    <a16:creationId xmlns:a16="http://schemas.microsoft.com/office/drawing/2014/main" id="{CAC82C09-3489-4AE9-B662-D93274266355}"/>
                  </a:ext>
                </a:extLst>
              </p:cNvPr>
              <p:cNvSpPr txBox="1"/>
              <p:nvPr/>
            </p:nvSpPr>
            <p:spPr>
              <a:xfrm>
                <a:off x="4483728" y="5150333"/>
                <a:ext cx="200254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Tamanho para dispositivos móveis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9" name="Group 18">
              <a:extLst>
                <a:ext uri="{FF2B5EF4-FFF2-40B4-BE49-F238E27FC236}">
                  <a16:creationId xmlns:a16="http://schemas.microsoft.com/office/drawing/2014/main" id="{8E5C3078-468C-40C0-8299-1295E12C5F88}"/>
                </a:ext>
              </a:extLst>
            </p:cNvPr>
            <p:cNvGrpSpPr/>
            <p:nvPr/>
          </p:nvGrpSpPr>
          <p:grpSpPr>
            <a:xfrm>
              <a:off x="4794637" y="5507064"/>
              <a:ext cx="1380730" cy="1124971"/>
              <a:chOff x="4794637" y="5608662"/>
              <a:chExt cx="1380730" cy="1124971"/>
            </a:xfrm>
          </p:grpSpPr>
          <p:pic>
            <p:nvPicPr>
              <p:cNvPr id="58" name="Graphic 57">
                <a:extLst>
                  <a:ext uri="{FF2B5EF4-FFF2-40B4-BE49-F238E27FC236}">
                    <a16:creationId xmlns:a16="http://schemas.microsoft.com/office/drawing/2014/main" id="{B61F92C8-BB68-4781-AB0D-AB8AC034BB0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64960" y="5608662"/>
                <a:ext cx="640080" cy="640080"/>
              </a:xfrm>
              <a:prstGeom prst="rect">
                <a:avLst/>
              </a:prstGeom>
            </p:spPr>
          </p:pic>
          <p:sp>
            <p:nvSpPr>
              <p:cNvPr id="72" name="TextBox 71">
                <a:extLst>
                  <a:ext uri="{FF2B5EF4-FFF2-40B4-BE49-F238E27FC236}">
                    <a16:creationId xmlns:a16="http://schemas.microsoft.com/office/drawing/2014/main" id="{F54C8662-CA52-4788-ABFB-C6FF1081C945}"/>
                  </a:ext>
                </a:extLst>
              </p:cNvPr>
              <p:cNvSpPr txBox="1"/>
              <p:nvPr/>
            </p:nvSpPr>
            <p:spPr>
              <a:xfrm>
                <a:off x="4794637" y="6148858"/>
                <a:ext cx="1380730"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Tamanho para Web</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16" name="Straight Arrow Connector 15"/>
            <p:cNvCxnSpPr>
              <a:cxnSpLocks/>
              <a:stCxn id="55" idx="3"/>
            </p:cNvCxnSpPr>
            <p:nvPr/>
          </p:nvCxnSpPr>
          <p:spPr>
            <a:xfrm flipV="1">
              <a:off x="5805040" y="3317966"/>
              <a:ext cx="925501" cy="383464"/>
            </a:xfrm>
            <a:prstGeom prst="straightConnector1">
              <a:avLst/>
            </a:prstGeom>
            <a:ln w="28575">
              <a:solidFill>
                <a:schemeClr val="accent4">
                  <a:lumMod val="75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56" name="Graphic 55">
              <a:extLst>
                <a:ext uri="{FF2B5EF4-FFF2-40B4-BE49-F238E27FC236}">
                  <a16:creationId xmlns:a16="http://schemas.microsoft.com/office/drawing/2014/main" id="{2C41D305-0973-42E9-9750-78508E76C38C}"/>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179928" y="3288079"/>
              <a:ext cx="469900" cy="469900"/>
            </a:xfrm>
            <a:prstGeom prst="rect">
              <a:avLst/>
            </a:prstGeom>
          </p:spPr>
        </p:pic>
      </p:grpSp>
    </p:spTree>
    <p:custDataLst>
      <p:tags r:id="rId1"/>
    </p:custDataLst>
    <p:extLst>
      <p:ext uri="{BB962C8B-B14F-4D97-AF65-F5344CB8AC3E}">
        <p14:creationId xmlns:p14="http://schemas.microsoft.com/office/powerpoint/2010/main" val="1948920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Amazon SNS versus Amazon SQS</a:t>
            </a:r>
          </a:p>
        </p:txBody>
      </p:sp>
      <p:graphicFrame>
        <p:nvGraphicFramePr>
          <p:cNvPr id="10" name="Table Placeholder 3">
            <a:extLst>
              <a:ext uri="{FF2B5EF4-FFF2-40B4-BE49-F238E27FC236}">
                <a16:creationId xmlns:a16="http://schemas.microsoft.com/office/drawing/2014/main" id="{16984F39-4D8D-475F-B03B-5C1403753489}"/>
              </a:ext>
            </a:extLst>
          </p:cNvPr>
          <p:cNvGraphicFramePr>
            <a:graphicFrameLocks/>
          </p:cNvGraphicFramePr>
          <p:nvPr>
            <p:extLst>
              <p:ext uri="{D42A27DB-BD31-4B8C-83A1-F6EECF244321}">
                <p14:modId xmlns:p14="http://schemas.microsoft.com/office/powerpoint/2010/main" val="2008731128"/>
              </p:ext>
            </p:extLst>
          </p:nvPr>
        </p:nvGraphicFramePr>
        <p:xfrm>
          <a:off x="2515851" y="1832070"/>
          <a:ext cx="7776465" cy="3293308"/>
        </p:xfrm>
        <a:graphic>
          <a:graphicData uri="http://schemas.openxmlformats.org/drawingml/2006/table">
            <a:tbl>
              <a:tblPr firstRow="1" bandRow="1"/>
              <a:tblGrid>
                <a:gridCol w="2375126">
                  <a:extLst>
                    <a:ext uri="{9D8B030D-6E8A-4147-A177-3AD203B41FA5}">
                      <a16:colId xmlns:a16="http://schemas.microsoft.com/office/drawing/2014/main" val="954398963"/>
                    </a:ext>
                  </a:extLst>
                </a:gridCol>
                <a:gridCol w="2647507">
                  <a:extLst>
                    <a:ext uri="{9D8B030D-6E8A-4147-A177-3AD203B41FA5}">
                      <a16:colId xmlns:a16="http://schemas.microsoft.com/office/drawing/2014/main" val="20000"/>
                    </a:ext>
                  </a:extLst>
                </a:gridCol>
                <a:gridCol w="2753832">
                  <a:extLst>
                    <a:ext uri="{9D8B030D-6E8A-4147-A177-3AD203B41FA5}">
                      <a16:colId xmlns:a16="http://schemas.microsoft.com/office/drawing/2014/main" val="20001"/>
                    </a:ext>
                  </a:extLst>
                </a:gridCol>
              </a:tblGrid>
              <a:tr h="651809">
                <a:tc>
                  <a:txBody>
                    <a:bodyPr/>
                    <a:lstStyle/>
                    <a:p>
                      <a:pPr algn="ctr" rtl="0"/>
                      <a:r>
                        <a:rPr lang="pt-BR" sz="1800" b="1" i="0">
                          <a:solidFill>
                            <a:schemeClr val="tx1"/>
                          </a:solidFill>
                          <a:latin typeface="+mn-lt"/>
                          <a:ea typeface="Amazon Ember Light" panose="020B0403020204020204" pitchFamily="34" charset="0"/>
                          <a:cs typeface="Amazon Ember Light" panose="020B0403020204020204" pitchFamily="34" charset="0"/>
                        </a:rPr>
                        <a:t>Recurso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1800" b="1" i="0">
                          <a:solidFill>
                            <a:schemeClr val="tx1"/>
                          </a:solidFill>
                          <a:latin typeface="+mn-lt"/>
                          <a:ea typeface="Amazon Ember Light" panose="020B0403020204020204" pitchFamily="34" charset="0"/>
                          <a:cs typeface="Amazon Ember Light" panose="020B0403020204020204" pitchFamily="34" charset="0"/>
                        </a:rPr>
                        <a:t>Amazon SNS </a:t>
                      </a:r>
                      <a:r>
                        <a:rPr lang="pt-BR" sz="1800" b="0" i="0">
                          <a:solidFill>
                            <a:schemeClr val="tx1"/>
                          </a:solidFill>
                          <a:latin typeface="+mn-lt"/>
                          <a:ea typeface="Amazon Ember Light" panose="020B0403020204020204" pitchFamily="34" charset="0"/>
                          <a:cs typeface="Amazon Ember Light" panose="020B0403020204020204" pitchFamily="34" charset="0"/>
                        </a:rPr>
                        <a:t>(Publicador/Assinante)</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1800" b="1" i="0">
                          <a:solidFill>
                            <a:schemeClr val="tx1"/>
                          </a:solidFill>
                          <a:latin typeface="+mn-lt"/>
                          <a:ea typeface="Amazon Ember Light" panose="020B0403020204020204" pitchFamily="34" charset="0"/>
                          <a:cs typeface="Amazon Ember Light" panose="020B0403020204020204" pitchFamily="34" charset="0"/>
                        </a:rPr>
                        <a:t>Amazon SQS </a:t>
                      </a:r>
                      <a:r>
                        <a:rPr lang="pt-BR" sz="1800" b="0" i="0">
                          <a:solidFill>
                            <a:schemeClr val="tx1"/>
                          </a:solidFill>
                          <a:latin typeface="+mn-lt"/>
                          <a:ea typeface="Amazon Ember Light" panose="020B0403020204020204" pitchFamily="34" charset="0"/>
                          <a:cs typeface="Amazon Ember Light" panose="020B0403020204020204" pitchFamily="34" charset="0"/>
                        </a:rPr>
                        <a:t>(Produtor/Consumidor)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Produtor/consumidor</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Publicar/assinar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Enviar/receber</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18207451"/>
                  </a:ext>
                </a:extLst>
              </a:tr>
              <a:tr h="65180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Mecanismo de entrega</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Push (passivo)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Sondagem (ativa)</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5180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Modelo de distribuição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Muitos para muitos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Um para um</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651809">
                <a:tc>
                  <a:txBody>
                    <a:bodyPr/>
                    <a:lstStyle/>
                    <a:p>
                      <a:pPr algn="ctr" rtl="0"/>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Persistência de mensagens</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rtl="0"/>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Não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rtl="0"/>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3761708"/>
                  </a:ext>
                </a:extLst>
              </a:tr>
            </a:tbl>
          </a:graphicData>
        </a:graphic>
      </p:graphicFrame>
    </p:spTree>
    <p:custDataLst>
      <p:tags r:id="rId1"/>
    </p:custDataLst>
    <p:extLst>
      <p:ext uri="{BB962C8B-B14F-4D97-AF65-F5344CB8AC3E}">
        <p14:creationId xmlns:p14="http://schemas.microsoft.com/office/powerpoint/2010/main" val="1794719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000"/>
              <a:t>O Amazon SNS é um serviço Web que você pode usar para configurar, operar e enviar notificações da nuvem</a:t>
            </a:r>
          </a:p>
          <a:p>
            <a:pPr rtl="0"/>
            <a:r>
              <a:rPr lang="pt-BR" sz="2000"/>
              <a:t>O Amazon SNS segue o paradigma de mensagens pub/sub</a:t>
            </a:r>
          </a:p>
          <a:p>
            <a:pPr rtl="0"/>
            <a:r>
              <a:rPr lang="pt-BR" sz="2000"/>
              <a:t>Ao usar o Amazon SNS, você cria um tópico e define políticas que restringem quem pode publicar ou assinar o tópico</a:t>
            </a:r>
          </a:p>
          <a:p>
            <a:pPr rtl="0"/>
            <a:r>
              <a:rPr lang="pt-BR" sz="2000"/>
              <a:t>Você pode usar tópicos para desacoplar publicadores e assinantes de mensagens, enviar mensagens a vários destinatários ao mesmo tempo e eliminar a sondagem das aplicações</a:t>
            </a:r>
          </a:p>
          <a:p>
            <a:pPr rtl="0"/>
            <a:r>
              <a:rPr lang="pt-BR" sz="2000"/>
              <a:t>Os serviços da AWS podem publicar mensagens nos tópicos do SNS para acionar fluxos de trabalho e computação orientada a eventos</a:t>
            </a:r>
          </a:p>
          <a:p>
            <a:pPr rtl="0"/>
            <a:endParaRPr lang="en-US" sz="2000" dirty="0"/>
          </a:p>
        </p:txBody>
      </p:sp>
    </p:spTree>
    <p:custDataLst>
      <p:tags r:id="rId1"/>
    </p:custDataLst>
    <p:extLst>
      <p:ext uri="{BB962C8B-B14F-4D97-AF65-F5344CB8AC3E}">
        <p14:creationId xmlns:p14="http://schemas.microsoft.com/office/powerpoint/2010/main" val="2604878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12: Criar arquiteturas desacopladas</a:t>
            </a:r>
          </a:p>
        </p:txBody>
      </p:sp>
      <p:sp>
        <p:nvSpPr>
          <p:cNvPr id="2" name="Title 1"/>
          <p:cNvSpPr>
            <a:spLocks noGrp="1"/>
          </p:cNvSpPr>
          <p:nvPr>
            <p:ph type="title"/>
          </p:nvPr>
        </p:nvSpPr>
        <p:spPr>
          <a:xfrm>
            <a:off x="419100" y="3191940"/>
            <a:ext cx="11353800" cy="1064176"/>
          </a:xfrm>
        </p:spPr>
        <p:txBody>
          <a:bodyPr rtlCol="0">
            <a:noAutofit/>
          </a:bodyPr>
          <a:lstStyle/>
          <a:p>
            <a:pPr rtl="0"/>
            <a:r>
              <a:rPr lang="pt-BR" sz="4000"/>
              <a:t>Seção 5: Enviar mensagens entre aplicações de nuvem e on-premises com o Amazon MQ</a:t>
            </a:r>
          </a:p>
        </p:txBody>
      </p:sp>
    </p:spTree>
    <p:custDataLst>
      <p:tags r:id="rId1"/>
    </p:custDataLst>
    <p:extLst>
      <p:ext uri="{BB962C8B-B14F-4D97-AF65-F5344CB8AC3E}">
        <p14:creationId xmlns:p14="http://schemas.microsoft.com/office/powerpoint/2010/main" val="350271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26B1-3B51-9140-B554-0F9A77190D90}"/>
              </a:ext>
            </a:extLst>
          </p:cNvPr>
          <p:cNvSpPr>
            <a:spLocks noGrp="1"/>
          </p:cNvSpPr>
          <p:nvPr>
            <p:ph type="title"/>
          </p:nvPr>
        </p:nvSpPr>
        <p:spPr/>
        <p:txBody>
          <a:bodyPr rtlCol="0"/>
          <a:lstStyle/>
          <a:p>
            <a:pPr rtl="0"/>
            <a:r>
              <a:rPr lang="pt-BR"/>
              <a:t>Amazon MQ</a:t>
            </a:r>
          </a:p>
        </p:txBody>
      </p:sp>
      <p:grpSp>
        <p:nvGrpSpPr>
          <p:cNvPr id="3" name="Group 2">
            <a:extLst>
              <a:ext uri="{FF2B5EF4-FFF2-40B4-BE49-F238E27FC236}">
                <a16:creationId xmlns:a16="http://schemas.microsoft.com/office/drawing/2014/main" id="{2CF451CB-CAE3-4F42-9F4C-44026413232D}"/>
              </a:ext>
              <a:ext uri="{C183D7F6-B498-43B3-948B-1728B52AA6E4}">
                <adec:decorative xmlns:adec="http://schemas.microsoft.com/office/drawing/2017/decorative" xmlns="" val="1"/>
              </a:ext>
            </a:extLst>
          </p:cNvPr>
          <p:cNvGrpSpPr/>
          <p:nvPr/>
        </p:nvGrpSpPr>
        <p:grpSpPr>
          <a:xfrm>
            <a:off x="764011" y="1916492"/>
            <a:ext cx="2885749" cy="4045058"/>
            <a:chOff x="764011" y="1916492"/>
            <a:chExt cx="2885749" cy="4045058"/>
          </a:xfrm>
        </p:grpSpPr>
        <p:pic>
          <p:nvPicPr>
            <p:cNvPr id="54" name="Graphic 53">
              <a:extLst>
                <a:ext uri="{FF2B5EF4-FFF2-40B4-BE49-F238E27FC236}">
                  <a16:creationId xmlns:a16="http://schemas.microsoft.com/office/drawing/2014/main" id="{0D710F91-6469-4679-BE7F-66F5CA595CA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51105" y="3134216"/>
              <a:ext cx="914400" cy="914400"/>
            </a:xfrm>
            <a:prstGeom prst="rect">
              <a:avLst/>
            </a:prstGeom>
          </p:spPr>
        </p:pic>
        <p:sp>
          <p:nvSpPr>
            <p:cNvPr id="5" name="TextBox 4">
              <a:extLst>
                <a:ext uri="{FF2B5EF4-FFF2-40B4-BE49-F238E27FC236}">
                  <a16:creationId xmlns:a16="http://schemas.microsoft.com/office/drawing/2014/main" id="{919CD0F6-22AC-AA44-8AE8-64A1A77C8FE6}"/>
                </a:ext>
              </a:extLst>
            </p:cNvPr>
            <p:cNvSpPr txBox="1"/>
            <p:nvPr/>
          </p:nvSpPr>
          <p:spPr>
            <a:xfrm>
              <a:off x="1295817" y="4331526"/>
              <a:ext cx="1813430"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MQ</a:t>
              </a:r>
            </a:p>
          </p:txBody>
        </p:sp>
        <p:sp>
          <p:nvSpPr>
            <p:cNvPr id="6" name="Rectangle 5">
              <a:extLst>
                <a:ext uri="{FF2B5EF4-FFF2-40B4-BE49-F238E27FC236}">
                  <a16:creationId xmlns:a16="http://schemas.microsoft.com/office/drawing/2014/main" id="{0F6D95A9-00C2-DE4B-9036-1B1E70617C76}"/>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9" name="Content Placeholder 8">
            <a:extLst>
              <a:ext uri="{FF2B5EF4-FFF2-40B4-BE49-F238E27FC236}">
                <a16:creationId xmlns:a16="http://schemas.microsoft.com/office/drawing/2014/main" id="{8AA309D1-448B-48DA-A187-B6EBA20C521B}"/>
              </a:ext>
            </a:extLst>
          </p:cNvPr>
          <p:cNvSpPr>
            <a:spLocks noGrp="1"/>
          </p:cNvSpPr>
          <p:nvPr>
            <p:ph idx="13"/>
          </p:nvPr>
        </p:nvSpPr>
        <p:spPr>
          <a:xfrm>
            <a:off x="4154557" y="1916492"/>
            <a:ext cx="7596443" cy="4045058"/>
          </a:xfrm>
        </p:spPr>
        <p:txBody>
          <a:bodyPr rtlCol="0"/>
          <a:lstStyle/>
          <a:p>
            <a:pPr rtl="0"/>
            <a:r>
              <a:rPr lang="pt-BR"/>
              <a:t>Um serviço gerenciado de agente de mensagem para Apache ActiveMQ</a:t>
            </a:r>
          </a:p>
          <a:p>
            <a:pPr rtl="0"/>
            <a:r>
              <a:rPr lang="pt-BR"/>
              <a:t>Gerencia o provisionamento, a configuração e a manutenção do ActiveMQ</a:t>
            </a:r>
          </a:p>
          <a:p>
            <a:pPr rtl="0"/>
            <a:r>
              <a:rPr lang="pt-BR"/>
              <a:t>Simplifica a migração de mensagens para a nuvem </a:t>
            </a:r>
          </a:p>
          <a:p>
            <a:pPr rtl="0"/>
            <a:r>
              <a:rPr lang="pt-BR"/>
              <a:t>Compatível com APIs e protocolos e padrão abertos </a:t>
            </a:r>
          </a:p>
          <a:p>
            <a:pPr lvl="1" rtl="0"/>
            <a:r>
              <a:rPr lang="pt-BR"/>
              <a:t>JMS, NMS, AMQP, STOMP, MQTT e WebSockets</a:t>
            </a:r>
          </a:p>
        </p:txBody>
      </p:sp>
    </p:spTree>
    <p:custDataLst>
      <p:tags r:id="rId1"/>
    </p:custDataLst>
    <p:extLst>
      <p:ext uri="{BB962C8B-B14F-4D97-AF65-F5344CB8AC3E}">
        <p14:creationId xmlns:p14="http://schemas.microsoft.com/office/powerpoint/2010/main" val="1654207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12: Criar arquiteturas desacopladas</a:t>
            </a:r>
          </a:p>
        </p:txBody>
      </p:sp>
      <p:sp>
        <p:nvSpPr>
          <p:cNvPr id="2" name="Title 1"/>
          <p:cNvSpPr>
            <a:spLocks noGrp="1"/>
          </p:cNvSpPr>
          <p:nvPr>
            <p:ph type="title"/>
          </p:nvPr>
        </p:nvSpPr>
        <p:spPr/>
        <p:txBody>
          <a:bodyPr rtlCol="0">
            <a:noAutofit/>
          </a:bodyPr>
          <a:lstStyle/>
          <a:p>
            <a:pPr rtl="0"/>
            <a:r>
              <a:rPr lang="pt-BR" sz="4000"/>
              <a:t>Seção 1: Necessidade arquitetônica</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600"/>
              <a:t>Caso de uso do Amazon MQ: ambiente de nuvem híbrida</a:t>
            </a:r>
          </a:p>
        </p:txBody>
      </p:sp>
      <p:grpSp>
        <p:nvGrpSpPr>
          <p:cNvPr id="6" name="Group 5">
            <a:extLst>
              <a:ext uri="{FF2B5EF4-FFF2-40B4-BE49-F238E27FC236}">
                <a16:creationId xmlns:a16="http://schemas.microsoft.com/office/drawing/2014/main" id="{B73ECBF2-4945-46A4-9FE8-0A80EC141A50}"/>
              </a:ext>
              <a:ext uri="{C183D7F6-B498-43B3-948B-1728B52AA6E4}">
                <adec:decorative xmlns:adec="http://schemas.microsoft.com/office/drawing/2017/decorative" xmlns="" val="1"/>
              </a:ext>
            </a:extLst>
          </p:cNvPr>
          <p:cNvGrpSpPr/>
          <p:nvPr/>
        </p:nvGrpSpPr>
        <p:grpSpPr>
          <a:xfrm>
            <a:off x="1036126" y="2408647"/>
            <a:ext cx="10246640" cy="2643800"/>
            <a:chOff x="1036126" y="2408647"/>
            <a:chExt cx="10246640" cy="2643800"/>
          </a:xfrm>
        </p:grpSpPr>
        <p:sp>
          <p:nvSpPr>
            <p:cNvPr id="10" name="Rectangle 9">
              <a:extLst>
                <a:ext uri="{FF2B5EF4-FFF2-40B4-BE49-F238E27FC236}">
                  <a16:creationId xmlns:a16="http://schemas.microsoft.com/office/drawing/2014/main" id="{D22D8ED1-FB5A-2B46-B9E9-FF763E575F13}"/>
                </a:ext>
              </a:extLst>
            </p:cNvPr>
            <p:cNvSpPr/>
            <p:nvPr/>
          </p:nvSpPr>
          <p:spPr>
            <a:xfrm>
              <a:off x="1036126" y="2408647"/>
              <a:ext cx="4121903" cy="2643800"/>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Datacenter corporativo</a:t>
              </a:r>
            </a:p>
          </p:txBody>
        </p:sp>
        <p:pic>
          <p:nvPicPr>
            <p:cNvPr id="11" name="Graphic 19">
              <a:extLst>
                <a:ext uri="{FF2B5EF4-FFF2-40B4-BE49-F238E27FC236}">
                  <a16:creationId xmlns:a16="http://schemas.microsoft.com/office/drawing/2014/main" id="{558849B9-512D-6049-AB40-637404334CB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36127" y="2408647"/>
              <a:ext cx="457200" cy="457200"/>
            </a:xfrm>
            <a:prstGeom prst="rect">
              <a:avLst/>
            </a:prstGeom>
          </p:spPr>
        </p:pic>
        <p:pic>
          <p:nvPicPr>
            <p:cNvPr id="12" name="Graphic 9">
              <a:extLst>
                <a:ext uri="{FF2B5EF4-FFF2-40B4-BE49-F238E27FC236}">
                  <a16:creationId xmlns:a16="http://schemas.microsoft.com/office/drawing/2014/main" id="{500C2653-A06A-354F-97A7-93DD33AFA97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126150" y="2454797"/>
              <a:ext cx="457200" cy="457200"/>
            </a:xfrm>
            <a:prstGeom prst="rect">
              <a:avLst/>
            </a:prstGeom>
          </p:spPr>
        </p:pic>
        <p:sp>
          <p:nvSpPr>
            <p:cNvPr id="13" name="Rectangle 12">
              <a:extLst>
                <a:ext uri="{FF2B5EF4-FFF2-40B4-BE49-F238E27FC236}">
                  <a16:creationId xmlns:a16="http://schemas.microsoft.com/office/drawing/2014/main" id="{4C5FA3DF-AAD9-2A40-8928-45DEB6D047C9}"/>
                </a:ext>
              </a:extLst>
            </p:cNvPr>
            <p:cNvSpPr/>
            <p:nvPr/>
          </p:nvSpPr>
          <p:spPr>
            <a:xfrm>
              <a:off x="7126149" y="2454797"/>
              <a:ext cx="4156617" cy="25976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w="0"/>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14" name="Graphic 7">
              <a:extLst>
                <a:ext uri="{FF2B5EF4-FFF2-40B4-BE49-F238E27FC236}">
                  <a16:creationId xmlns:a16="http://schemas.microsoft.com/office/drawing/2014/main" id="{34CEF013-2408-FC46-9926-7AD27ADB7BC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849465" y="3038397"/>
              <a:ext cx="914400" cy="914400"/>
            </a:xfrm>
            <a:prstGeom prst="rect">
              <a:avLst/>
            </a:prstGeom>
          </p:spPr>
        </p:pic>
        <p:pic>
          <p:nvPicPr>
            <p:cNvPr id="15"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503747" y="3038397"/>
              <a:ext cx="914400" cy="914400"/>
            </a:xfrm>
            <a:prstGeom prst="rect">
              <a:avLst/>
            </a:prstGeom>
          </p:spPr>
        </p:pic>
        <p:pic>
          <p:nvPicPr>
            <p:cNvPr id="16" name="Graphic 23">
              <a:extLst>
                <a:ext uri="{FF2B5EF4-FFF2-40B4-BE49-F238E27FC236}">
                  <a16:creationId xmlns:a16="http://schemas.microsoft.com/office/drawing/2014/main" id="{E5CBBEB2-BD5E-144F-B09A-3614B82C8A4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602719" y="3038397"/>
              <a:ext cx="914400" cy="914400"/>
            </a:xfrm>
            <a:prstGeom prst="rect">
              <a:avLst/>
            </a:prstGeom>
          </p:spPr>
        </p:pic>
        <p:sp>
          <p:nvSpPr>
            <p:cNvPr id="17" name="Rectangle 16"/>
            <p:cNvSpPr/>
            <p:nvPr/>
          </p:nvSpPr>
          <p:spPr>
            <a:xfrm>
              <a:off x="9242452" y="3038397"/>
              <a:ext cx="1900007" cy="10869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0" i="0" u="none" strike="noStrike" kern="1200" cap="none" spc="0" normalizeH="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Consumidor de mensagens baseado na nuvem</a:t>
              </a:r>
            </a:p>
          </p:txBody>
        </p:sp>
        <p:sp>
          <p:nvSpPr>
            <p:cNvPr id="18" name="TextBox 17"/>
            <p:cNvSpPr txBox="1"/>
            <p:nvPr/>
          </p:nvSpPr>
          <p:spPr>
            <a:xfrm>
              <a:off x="1404398" y="3975872"/>
              <a:ext cx="18045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Produtor de mensagens on-premises</a:t>
              </a:r>
              <a:endParaRPr kumimoji="0" lang="en-US"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TextBox 18"/>
            <p:cNvSpPr txBox="1"/>
            <p:nvPr/>
          </p:nvSpPr>
          <p:spPr>
            <a:xfrm>
              <a:off x="3208933" y="3975872"/>
              <a:ext cx="15040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Agente ActiveMQ on-premises</a:t>
              </a:r>
              <a:endParaRPr kumimoji="0" lang="en-US"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0" name="Straight Arrow Connector 19"/>
            <p:cNvCxnSpPr>
              <a:stCxn id="14" idx="3"/>
              <a:endCxn id="15" idx="1"/>
            </p:cNvCxnSpPr>
            <p:nvPr/>
          </p:nvCxnSpPr>
          <p:spPr>
            <a:xfrm>
              <a:off x="2763865" y="3495597"/>
              <a:ext cx="7398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3"/>
              <a:endCxn id="16" idx="1"/>
            </p:cNvCxnSpPr>
            <p:nvPr/>
          </p:nvCxnSpPr>
          <p:spPr>
            <a:xfrm>
              <a:off x="4418147" y="3495597"/>
              <a:ext cx="3184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437532" y="3975871"/>
              <a:ext cx="130676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MQ</a:t>
              </a:r>
            </a:p>
          </p:txBody>
        </p:sp>
        <p:cxnSp>
          <p:nvCxnSpPr>
            <p:cNvPr id="23" name="Straight Arrow Connector 22"/>
            <p:cNvCxnSpPr>
              <a:stCxn id="16" idx="3"/>
              <a:endCxn id="17" idx="1"/>
            </p:cNvCxnSpPr>
            <p:nvPr/>
          </p:nvCxnSpPr>
          <p:spPr>
            <a:xfrm>
              <a:off x="8517119" y="3495597"/>
              <a:ext cx="725333" cy="8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734249" y="5182133"/>
            <a:ext cx="279911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 produtor de mensagens está on-premises</a:t>
            </a:r>
          </a:p>
        </p:txBody>
      </p:sp>
      <p:sp>
        <p:nvSpPr>
          <p:cNvPr id="24" name="TextBox 23"/>
          <p:cNvSpPr txBox="1"/>
          <p:nvPr/>
        </p:nvSpPr>
        <p:spPr>
          <a:xfrm>
            <a:off x="7796722" y="5182133"/>
            <a:ext cx="281547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 consumidor de mensagens é baseado na nuvem.</a:t>
            </a:r>
          </a:p>
        </p:txBody>
      </p:sp>
    </p:spTree>
    <p:custDataLst>
      <p:tags r:id="rId1"/>
    </p:custDataLst>
    <p:extLst>
      <p:ext uri="{BB962C8B-B14F-4D97-AF65-F5344CB8AC3E}">
        <p14:creationId xmlns:p14="http://schemas.microsoft.com/office/powerpoint/2010/main" val="1126979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sz="3600"/>
              <a:t>Amazon </a:t>
            </a:r>
            <a:r>
              <a:rPr lang="pt-BR" sz="3600">
                <a:solidFill>
                  <a:srgbClr val="FFFFFF"/>
                </a:solidFill>
              </a:rPr>
              <a:t>MQ</a:t>
            </a:r>
            <a:r>
              <a:rPr lang="pt-BR" sz="3600"/>
              <a:t> versus Amazon </a:t>
            </a:r>
            <a:r>
              <a:rPr lang="pt-BR" sz="3600">
                <a:solidFill>
                  <a:srgbClr val="FFFFFF"/>
                </a:solidFill>
              </a:rPr>
              <a:t>SQS</a:t>
            </a:r>
            <a:r>
              <a:rPr lang="pt-BR" sz="3600"/>
              <a:t> e Amazon SNS</a:t>
            </a:r>
            <a:endParaRPr lang="en-US" sz="3600" dirty="0">
              <a:solidFill>
                <a:srgbClr val="FFFFFF"/>
              </a:solidFill>
              <a:latin typeface="Amazon Ember Light" panose="020B0403020204020204"/>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544868190"/>
              </p:ext>
            </p:extLst>
          </p:nvPr>
        </p:nvGraphicFramePr>
        <p:xfrm>
          <a:off x="896515" y="1924120"/>
          <a:ext cx="10398970" cy="4019480"/>
        </p:xfrm>
        <a:graphic>
          <a:graphicData uri="http://schemas.openxmlformats.org/drawingml/2006/table">
            <a:tbl>
              <a:tblPr firstRow="1" bandRow="1">
                <a:tableStyleId>{F5AB1C69-6EDB-4FF4-983F-18BD219EF322}</a:tableStyleId>
              </a:tblPr>
              <a:tblGrid>
                <a:gridCol w="5560290">
                  <a:extLst>
                    <a:ext uri="{9D8B030D-6E8A-4147-A177-3AD203B41FA5}">
                      <a16:colId xmlns:a16="http://schemas.microsoft.com/office/drawing/2014/main" val="1764601007"/>
                    </a:ext>
                  </a:extLst>
                </a:gridCol>
                <a:gridCol w="4838680">
                  <a:extLst>
                    <a:ext uri="{9D8B030D-6E8A-4147-A177-3AD203B41FA5}">
                      <a16:colId xmlns:a16="http://schemas.microsoft.com/office/drawing/2014/main" val="3256020432"/>
                    </a:ext>
                  </a:extLst>
                </a:gridCol>
              </a:tblGrid>
              <a:tr h="519225">
                <a:tc>
                  <a:txBody>
                    <a:bodyPr/>
                    <a:lstStyle/>
                    <a:p>
                      <a:pPr algn="ctr" rtl="0"/>
                      <a:r>
                        <a:rPr lang="pt-BR" sz="2800" b="0" i="0">
                          <a:solidFill>
                            <a:schemeClr val="tx1"/>
                          </a:solidFill>
                          <a:latin typeface="Amazon Ember" panose="02000000000000000000" pitchFamily="2" charset="0"/>
                          <a:ea typeface="Amazon Ember" panose="02000000000000000000" pitchFamily="2" charset="0"/>
                          <a:cs typeface="Amazon Ember Light" charset="0"/>
                        </a:rPr>
                        <a:t>Amazon MQ</a:t>
                      </a:r>
                      <a:endParaRPr lang="en-US" sz="2800" dirty="0">
                        <a:latin typeface="Amazon Ember" panose="02000000000000000000" pitchFamily="2" charset="0"/>
                        <a:ea typeface="Amazon Ember"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rtl="0"/>
                      <a:r>
                        <a:rPr lang="pt-BR" sz="2800" b="0" i="0">
                          <a:solidFill>
                            <a:schemeClr val="tx1"/>
                          </a:solidFill>
                          <a:latin typeface="Amazon Ember" panose="02000000000000000000" pitchFamily="2" charset="0"/>
                          <a:ea typeface="Amazon Ember" panose="02000000000000000000" pitchFamily="2" charset="0"/>
                          <a:cs typeface="Amazon Ember Light" charset="0"/>
                        </a:rPr>
                        <a:t>Amazon SQS </a:t>
                      </a:r>
                      <a:r>
                        <a:rPr lang="pt-BR" sz="2800" b="0" i="0" u="none">
                          <a:solidFill>
                            <a:srgbClr val="000000"/>
                          </a:solidFill>
                          <a:latin typeface="Amazon Ember" panose="02000000000000000000" pitchFamily="2" charset="0"/>
                          <a:ea typeface="Amazon Ember" panose="02000000000000000000" pitchFamily="2" charset="0"/>
                          <a:cs typeface="Amazon Ember Light" charset="0"/>
                        </a:rPr>
                        <a:t>e</a:t>
                      </a:r>
                      <a:r>
                        <a:rPr lang="pt-BR" sz="2800" b="0" i="0">
                          <a:solidFill>
                            <a:schemeClr val="tx1"/>
                          </a:solidFill>
                          <a:latin typeface="Amazon Ember" panose="02000000000000000000" pitchFamily="2" charset="0"/>
                          <a:ea typeface="Amazon Ember" panose="02000000000000000000" pitchFamily="2" charset="0"/>
                          <a:cs typeface="Amazon Ember Light" charset="0"/>
                        </a:rPr>
                        <a:t> </a:t>
                      </a:r>
                      <a:r>
                        <a:rPr lang="pt-BR" sz="2800" b="0" i="0" u="none">
                          <a:solidFill>
                            <a:srgbClr val="000000"/>
                          </a:solidFill>
                          <a:latin typeface="Amazon Ember" panose="02000000000000000000" pitchFamily="2" charset="0"/>
                          <a:ea typeface="Amazon Ember" panose="02000000000000000000" pitchFamily="2" charset="0"/>
                          <a:cs typeface="Amazon Ember Light" charset="0"/>
                        </a:rPr>
                        <a:t> SNS?</a:t>
                      </a:r>
                      <a:endParaRPr lang="en-US" sz="2800" u="none" dirty="0">
                        <a:solidFill>
                          <a:srgbClr val="000000"/>
                        </a:solidFill>
                        <a:latin typeface="Amazon Ember" panose="02000000000000000000"/>
                        <a:ea typeface="Amazon Ember"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986889979"/>
                  </a:ext>
                </a:extLst>
              </a:tr>
              <a:tr h="432688">
                <a:tc>
                  <a:txBody>
                    <a:bodyPr/>
                    <a:lstStyle/>
                    <a:p>
                      <a:pPr algn="ctr" rtl="0"/>
                      <a:r>
                        <a:rPr lang="pt-BR" sz="2000">
                          <a:latin typeface="+mn-lt"/>
                          <a:ea typeface="Amazon Ember" panose="020B0603020204020204" pitchFamily="34" charset="0"/>
                          <a:cs typeface="Amazon Ember" panose="020B0603020204020204" pitchFamily="34" charset="0"/>
                        </a:rPr>
                        <a:t>Para </a:t>
                      </a:r>
                      <a:r>
                        <a:rPr lang="pt-BR" sz="2000" b="0" u="none">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migração de aplicativos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pt-BR" sz="2000">
                          <a:latin typeface="+mn-lt"/>
                          <a:ea typeface="Amazon Ember" panose="020B0603020204020204" pitchFamily="34" charset="0"/>
                          <a:cs typeface="Amazon Ember" panose="020B0603020204020204" pitchFamily="34" charset="0"/>
                        </a:rPr>
                        <a:t>Para </a:t>
                      </a:r>
                      <a:r>
                        <a:rPr lang="pt-BR" sz="2000" b="0">
                          <a:solidFill>
                            <a:schemeClr val="tx2"/>
                          </a:solidFill>
                          <a:latin typeface="Amazon Ember" panose="020B0603020204020204" pitchFamily="34" charset="0"/>
                          <a:ea typeface="Amazon Ember" panose="020B0603020204020204" pitchFamily="34" charset="0"/>
                          <a:cs typeface="Amazon Ember" panose="020B0603020204020204" pitchFamily="34" charset="0"/>
                        </a:rPr>
                        <a:t>aplicações</a:t>
                      </a:r>
                      <a:r>
                        <a:rPr lang="pt-BR" sz="2000" b="0">
                          <a:solidFill>
                            <a:schemeClr val="tx1"/>
                          </a:solidFill>
                          <a:latin typeface="+mn-lt"/>
                          <a:ea typeface="Amazon Ember" panose="020B0603020204020204" pitchFamily="34" charset="0"/>
                          <a:cs typeface="Amazon Ember" panose="020B0603020204020204" pitchFamily="34" charset="0"/>
                        </a:rPr>
                        <a:t> </a:t>
                      </a:r>
                      <a:r>
                        <a:rPr lang="pt-BR" sz="2000" b="0" u="none">
                          <a:solidFill>
                            <a:schemeClr val="tx1"/>
                          </a:solidFill>
                          <a:latin typeface="+mn-lt"/>
                          <a:ea typeface="Amazon Ember" panose="020B0603020204020204" pitchFamily="34" charset="0"/>
                          <a:cs typeface="Amazon Ember" panose="020B0603020204020204" pitchFamily="34" charset="0"/>
                        </a:rPr>
                        <a:t> criadas na nuvem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000357"/>
                  </a:ext>
                </a:extLst>
              </a:tr>
              <a:tr h="778838">
                <a:tc>
                  <a:txBody>
                    <a:bodyPr/>
                    <a:lstStyle/>
                    <a:p>
                      <a:pPr algn="ctr" rtl="0"/>
                      <a:r>
                        <a:rPr lang="pt-BR" sz="2000">
                          <a:latin typeface="+mn-lt"/>
                          <a:ea typeface="Amazon Ember" panose="020B0603020204020204" pitchFamily="34" charset="0"/>
                          <a:cs typeface="Amazon Ember" panose="020B0603020204020204" pitchFamily="34" charset="0"/>
                        </a:rPr>
                        <a:t>Protocolos: JMS, NMS, AMQP, STOMP, MQTT e WebSockets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pt-BR" sz="2000">
                          <a:latin typeface="+mn-lt"/>
                          <a:ea typeface="Amazon Ember" panose="020B0603020204020204" pitchFamily="34" charset="0"/>
                          <a:cs typeface="Amazon Ember" panose="020B0603020204020204" pitchFamily="34" charset="0"/>
                        </a:rPr>
                        <a:t>Protocolo: HTTPS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4979294"/>
                  </a:ext>
                </a:extLst>
              </a:tr>
              <a:tr h="432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i="0">
                          <a:latin typeface="+mn-lt"/>
                          <a:ea typeface="Amazon Ember" panose="020B0603020204020204" pitchFamily="34" charset="0"/>
                          <a:cs typeface="Amazon Ember" panose="020B0603020204020204" pitchFamily="34" charset="0"/>
                        </a:rPr>
                        <a:t>Recursos </a:t>
                      </a:r>
                      <a:r>
                        <a:rPr lang="pt-BR" sz="2000" b="0" i="0" u="none">
                          <a:solidFill>
                            <a:srgbClr val="000000"/>
                          </a:solidFill>
                          <a:latin typeface="+mn-lt"/>
                          <a:ea typeface="Amazon Ember" panose="020B0603020204020204" pitchFamily="34" charset="0"/>
                          <a:cs typeface="Amazon Ember" panose="020B0603020204020204" pitchFamily="34" charset="0"/>
                        </a:rPr>
                        <a:t>avançados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0" i="0" u="none">
                          <a:solidFill>
                            <a:srgbClr val="000000"/>
                          </a:solidFill>
                          <a:latin typeface="+mn-lt"/>
                          <a:ea typeface="Amazon Ember" panose="020B0603020204020204" pitchFamily="34" charset="0"/>
                          <a:cs typeface="Amazon Ember" panose="020B0603020204020204" pitchFamily="34" charset="0"/>
                        </a:rPr>
                        <a:t>Taxa de</a:t>
                      </a:r>
                      <a:r>
                        <a:rPr lang="pt-BR" sz="2000" b="0" i="0">
                          <a:latin typeface="+mn-lt"/>
                          <a:ea typeface="Amazon Ember" panose="020B0603020204020204" pitchFamily="34" charset="0"/>
                          <a:cs typeface="Amazon Ember" panose="020B0603020204020204" pitchFamily="34" charset="0"/>
                        </a:rPr>
                        <a:t> transferênciaquase ilimitada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293366"/>
                  </a:ext>
                </a:extLst>
              </a:tr>
              <a:tr h="7788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a:latin typeface="+mn-lt"/>
                          <a:ea typeface="Amazon Ember" panose="020B0603020204020204" pitchFamily="34" charset="0"/>
                          <a:cs typeface="Amazon Ember" panose="020B0603020204020204" pitchFamily="34" charset="0"/>
                        </a:rPr>
                        <a:t>Pagamento por hora e pagamento </a:t>
                      </a:r>
                      <a:r>
                        <a:rPr lang="pt-BR" sz="2000" u="none">
                          <a:solidFill>
                            <a:srgbClr val="000000"/>
                          </a:solidFill>
                          <a:latin typeface="+mn-lt"/>
                          <a:ea typeface="Amazon Ember" panose="020B0603020204020204" pitchFamily="34" charset="0"/>
                          <a:cs typeface="Amazon Ember" panose="020B0603020204020204" pitchFamily="34" charset="0"/>
                        </a:rPr>
                        <a:t>por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a:latin typeface="+mn-lt"/>
                          <a:ea typeface="Amazon Ember" panose="020B0603020204020204" pitchFamily="34" charset="0"/>
                          <a:cs typeface="Amazon Ember" panose="020B0603020204020204" pitchFamily="34" charset="0"/>
                        </a:rPr>
                        <a:t>Pagamento </a:t>
                      </a:r>
                      <a:r>
                        <a:rPr lang="pt-BR" sz="2000" u="none">
                          <a:solidFill>
                            <a:srgbClr val="000000"/>
                          </a:solidFill>
                          <a:latin typeface="+mn-lt"/>
                          <a:ea typeface="Amazon Ember" panose="020B0603020204020204" pitchFamily="34" charset="0"/>
                          <a:cs typeface="Amazon Ember" panose="020B0603020204020204" pitchFamily="34" charset="0"/>
                        </a:rPr>
                        <a:t>por solicitação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8460445"/>
                  </a:ext>
                </a:extLst>
              </a:tr>
              <a:tr h="10772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a:latin typeface="+mn-lt"/>
                          <a:ea typeface="Amazon Ember" panose="020B0603020204020204" pitchFamily="34" charset="0"/>
                          <a:cs typeface="Amazon Ember" panose="020B0603020204020204" pitchFamily="34" charset="0"/>
                        </a:rPr>
                        <a:t>Pode fazer </a:t>
                      </a:r>
                      <a:r>
                        <a:rPr lang="pt-BR" sz="2000" u="none">
                          <a:solidFill>
                            <a:srgbClr val="000000"/>
                          </a:solidFill>
                          <a:latin typeface="+mn-lt"/>
                          <a:ea typeface="Amazon Ember" panose="020B0603020204020204" pitchFamily="34" charset="0"/>
                          <a:cs typeface="Amazon Ember" panose="020B0603020204020204" pitchFamily="34" charset="0"/>
                        </a:rPr>
                        <a:t>publicação/assinatura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a:latin typeface="+mn-lt"/>
                          <a:ea typeface="Amazon Ember" panose="020B0603020204020204" pitchFamily="34" charset="0"/>
                          <a:cs typeface="Amazon Ember" panose="020B0603020204020204" pitchFamily="34" charset="0"/>
                        </a:rPr>
                        <a:t>Não é possível fazer pub/sub no </a:t>
                      </a:r>
                      <a:r>
                        <a:rPr lang="pt-BR" sz="2000" smtClean="0">
                          <a:latin typeface="+mn-lt"/>
                          <a:ea typeface="Amazon Ember" panose="020B0603020204020204" pitchFamily="34" charset="0"/>
                          <a:cs typeface="Amazon Ember" panose="020B0603020204020204" pitchFamily="34" charset="0"/>
                        </a:rPr>
                        <a:t/>
                      </a:r>
                      <a:br>
                        <a:rPr lang="pt-BR" sz="2000" smtClean="0">
                          <a:latin typeface="+mn-lt"/>
                          <a:ea typeface="Amazon Ember" panose="020B0603020204020204" pitchFamily="34" charset="0"/>
                          <a:cs typeface="Amazon Ember" panose="020B0603020204020204" pitchFamily="34" charset="0"/>
                        </a:rPr>
                      </a:br>
                      <a:r>
                        <a:rPr lang="pt-BR" sz="2000" smtClean="0">
                          <a:latin typeface="+mn-lt"/>
                          <a:ea typeface="Amazon Ember" panose="020B0603020204020204" pitchFamily="34" charset="0"/>
                          <a:cs typeface="Amazon Ember" panose="020B0603020204020204" pitchFamily="34" charset="0"/>
                        </a:rPr>
                        <a:t>Amazon </a:t>
                      </a:r>
                      <a:r>
                        <a:rPr lang="pt-BR" sz="2000" u="none">
                          <a:solidFill>
                            <a:srgbClr val="000000"/>
                          </a:solidFill>
                          <a:latin typeface="+mn-lt"/>
                          <a:ea typeface="Amazon Ember" panose="020B0603020204020204" pitchFamily="34" charset="0"/>
                          <a:cs typeface="Amazon Ember" panose="020B0603020204020204" pitchFamily="34" charset="0"/>
                        </a:rPr>
                        <a:t>SQS,</a:t>
                      </a:r>
                      <a:r>
                        <a:rPr lang="pt-BR" sz="2000">
                          <a:latin typeface="+mn-lt"/>
                          <a:ea typeface="Amazon Ember" panose="020B0603020204020204" pitchFamily="34" charset="0"/>
                          <a:cs typeface="Amazon Ember" panose="020B0603020204020204" pitchFamily="34" charset="0"/>
                        </a:rPr>
                        <a:t> mas você pode fazê-los </a:t>
                      </a:r>
                      <a:r>
                        <a:rPr lang="pt-BR" sz="2000" smtClean="0">
                          <a:latin typeface="+mn-lt"/>
                          <a:ea typeface="Amazon Ember" panose="020B0603020204020204" pitchFamily="34" charset="0"/>
                          <a:cs typeface="Amazon Ember" panose="020B0603020204020204" pitchFamily="34" charset="0"/>
                        </a:rPr>
                        <a:t/>
                      </a:r>
                      <a:br>
                        <a:rPr lang="pt-BR" sz="2000" smtClean="0">
                          <a:latin typeface="+mn-lt"/>
                          <a:ea typeface="Amazon Ember" panose="020B0603020204020204" pitchFamily="34" charset="0"/>
                          <a:cs typeface="Amazon Ember" panose="020B0603020204020204" pitchFamily="34" charset="0"/>
                        </a:rPr>
                      </a:br>
                      <a:r>
                        <a:rPr lang="pt-BR" sz="2000" smtClean="0">
                          <a:latin typeface="+mn-lt"/>
                          <a:ea typeface="Amazon Ember" panose="020B0603020204020204" pitchFamily="34" charset="0"/>
                          <a:cs typeface="Amazon Ember" panose="020B0603020204020204" pitchFamily="34" charset="0"/>
                        </a:rPr>
                        <a:t>no </a:t>
                      </a:r>
                      <a:r>
                        <a:rPr lang="pt-BR" sz="2000">
                          <a:latin typeface="+mn-lt"/>
                          <a:ea typeface="Amazon Ember" panose="020B0603020204020204" pitchFamily="34" charset="0"/>
                          <a:cs typeface="Amazon Ember" panose="020B0603020204020204" pitchFamily="34" charset="0"/>
                        </a:rPr>
                        <a:t>Amazon </a:t>
                      </a:r>
                      <a:r>
                        <a:rPr lang="pt-BR" sz="2000" u="none">
                          <a:solidFill>
                            <a:srgbClr val="000000"/>
                          </a:solidFill>
                          <a:latin typeface="+mn-lt"/>
                          <a:ea typeface="Amazon Ember" panose="020B0603020204020204" pitchFamily="34" charset="0"/>
                          <a:cs typeface="Amazon Ember" panose="020B0603020204020204" pitchFamily="34" charset="0"/>
                        </a:rPr>
                        <a:t>SNS</a:t>
                      </a:r>
                      <a:endParaRPr lang="en-US" sz="2000" u="none" dirty="0">
                        <a:solidFill>
                          <a:srgbClr val="000000"/>
                        </a:solidFill>
                        <a:latin typeface="+mn-lt"/>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1480044"/>
                  </a:ext>
                </a:extLst>
              </a:tr>
            </a:tbl>
          </a:graphicData>
        </a:graphic>
      </p:graphicFrame>
    </p:spTree>
    <p:custDataLst>
      <p:tags r:id="rId1"/>
    </p:custDataLst>
    <p:extLst>
      <p:ext uri="{BB962C8B-B14F-4D97-AF65-F5344CB8AC3E}">
        <p14:creationId xmlns:p14="http://schemas.microsoft.com/office/powerpoint/2010/main" val="488144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47402"/>
            <a:ext cx="5767612" cy="5178649"/>
          </a:xfrm>
        </p:spPr>
        <p:txBody>
          <a:bodyPr rtlCol="0"/>
          <a:lstStyle/>
          <a:p>
            <a:pPr rtl="0"/>
            <a:r>
              <a:rPr lang="pt-BR" sz="2200"/>
              <a:t>O Amazon MQ é um serviço gerenciado de agente de mensagens para o Apache ActiveMQ que permite a configuração e a operação de agentes de mensagens na nuvem.</a:t>
            </a:r>
          </a:p>
          <a:p>
            <a:pPr rtl="0"/>
            <a:r>
              <a:rPr lang="pt-BR" sz="2200"/>
              <a:t>O Amazon MQ gerencia o provisionamento, a configuração e a manutenção do ActiveMQ, que é um agente de mensagens de código aberto muito usado</a:t>
            </a:r>
          </a:p>
          <a:p>
            <a:pPr rtl="0"/>
            <a:r>
              <a:rPr lang="pt-BR" sz="2200"/>
              <a:t>O Amazon MQ é compatível com APIs e protocolos padrão abertos (eles são: JMS, NMS, AMQP, STOMP, MQTT e WebSockets)</a:t>
            </a:r>
          </a:p>
          <a:p>
            <a:pPr rtl="0"/>
            <a:r>
              <a:rPr lang="pt-BR" sz="2200"/>
              <a:t>Use o Amazon MQ para integrar ambientes on-premises e na nuvem usando o recurso de rede de agentes do ActiveMQ</a:t>
            </a:r>
          </a:p>
        </p:txBody>
      </p:sp>
    </p:spTree>
    <p:custDataLst>
      <p:tags r:id="rId1"/>
    </p:custDataLst>
    <p:extLst>
      <p:ext uri="{BB962C8B-B14F-4D97-AF65-F5344CB8AC3E}">
        <p14:creationId xmlns:p14="http://schemas.microsoft.com/office/powerpoint/2010/main" val="3866667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a:t>Módulo 12: Criar arquiteturas desacopladas</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rtlCol="0"/>
          <a:lstStyle/>
          <a:p>
            <a:pPr marL="0" indent="0" rtl="0">
              <a:buNone/>
            </a:pPr>
            <a:r>
              <a:rPr lang="pt-BR"/>
              <a:t>Em resumo, neste módulo você aprendeu a:</a:t>
            </a:r>
          </a:p>
          <a:p>
            <a:pPr lvl="1" rtl="0"/>
            <a:r>
              <a:rPr lang="pt-BR"/>
              <a:t>Diferenciar entre arquiteturas de alto e baixo acoplamento</a:t>
            </a:r>
          </a:p>
          <a:p>
            <a:pPr lvl="1" rtl="0"/>
            <a:r>
              <a:rPr lang="pt-BR"/>
              <a:t>Identificar como o Amazon SQS funciona e quando usá-lo</a:t>
            </a:r>
          </a:p>
          <a:p>
            <a:pPr lvl="1" rtl="0"/>
            <a:r>
              <a:rPr lang="pt-BR"/>
              <a:t>Identificar como o Amazon SNS funciona e quando usá-lo</a:t>
            </a:r>
          </a:p>
          <a:p>
            <a:pPr lvl="1" rtl="0"/>
            <a:r>
              <a:rPr lang="pt-BR"/>
              <a:t>Descrever o Amazon MQ</a:t>
            </a: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400"/>
              <a:t>Uma empresa deve realizar o processamento assíncrono e, para isso, implementou o Amazon Simple Queue Service (Amazon SQS) como parte de uma arquitetura desacoplada. A empresa quer garantir que o número de respostas vazias dos pedidos de sondagem seja reduzido ao mínimo.</a:t>
            </a:r>
          </a:p>
          <a:p>
            <a:pPr rtl="0"/>
            <a:endParaRPr lang="en-US" sz="2400" dirty="0"/>
          </a:p>
          <a:p>
            <a:pPr marL="0" lvl="0" indent="0" rtl="0">
              <a:buNone/>
            </a:pPr>
            <a:r>
              <a:rPr lang="pt-BR" sz="2400"/>
              <a:t>O que um Arquiteto de Soluções deve fazer para garantir que as respostas vazias sejam reduzidas?</a:t>
            </a:r>
          </a:p>
          <a:p>
            <a:pPr lvl="0" rtl="0"/>
            <a:endParaRPr lang="en-US" sz="2400" dirty="0"/>
          </a:p>
          <a:p>
            <a:pPr marL="457200" lvl="0" indent="-457200" rtl="0">
              <a:buFont typeface="+mj-lt"/>
              <a:buAutoNum type="alphaUcPeriod"/>
            </a:pPr>
            <a:r>
              <a:rPr lang="pt-BR" sz="2400"/>
              <a:t>Aumentar o período máximo de retenção de mensagens para a fila</a:t>
            </a:r>
          </a:p>
          <a:p>
            <a:pPr marL="457200" lvl="0" indent="-457200" rtl="0">
              <a:buFont typeface="+mj-lt"/>
              <a:buAutoNum type="alphaUcPeriod"/>
            </a:pPr>
            <a:r>
              <a:rPr lang="pt-BR" sz="2400"/>
              <a:t>Aumentar o máximo de recebimentos da política de redirecionamento da fila</a:t>
            </a:r>
          </a:p>
          <a:p>
            <a:pPr marL="457200" lvl="0" indent="-457200" rtl="0">
              <a:buFont typeface="+mj-lt"/>
              <a:buAutoNum type="alphaUcPeriod"/>
            </a:pPr>
            <a:r>
              <a:rPr lang="pt-BR" sz="2400"/>
              <a:t>Aumentar o tempo limite de visibilidade padrão da fila</a:t>
            </a:r>
          </a:p>
          <a:p>
            <a:pPr marL="457200" lvl="0" indent="-457200" rtl="0">
              <a:buFont typeface="+mj-lt"/>
              <a:buAutoNum type="alphaUcPeriod"/>
            </a:pPr>
            <a:r>
              <a:rPr lang="pt-BR" sz="2400"/>
              <a:t>Aumentar o tempo de espera da sondagem longa da fila</a:t>
            </a:r>
          </a:p>
        </p:txBody>
      </p:sp>
      <p:sp>
        <p:nvSpPr>
          <p:cNvPr id="7" name="Rectangle 6" descr="box around 'ensure that empty responses are reduced.'">
            <a:extLst>
              <a:ext uri="{FF2B5EF4-FFF2-40B4-BE49-F238E27FC236}">
                <a16:creationId xmlns:a16="http://schemas.microsoft.com/office/drawing/2014/main" id="{1AD180F0-917F-4FA0-A1DF-52FC0F972A81}"/>
              </a:ext>
            </a:extLst>
          </p:cNvPr>
          <p:cNvSpPr/>
          <p:nvPr/>
        </p:nvSpPr>
        <p:spPr>
          <a:xfrm>
            <a:off x="7038752" y="3452317"/>
            <a:ext cx="4378731"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419100" y="5978843"/>
            <a:ext cx="831023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Rectangle 6" descr="box around 'ensure that empty responses are reduced.'">
            <a:extLst>
              <a:ext uri="{FF2B5EF4-FFF2-40B4-BE49-F238E27FC236}">
                <a16:creationId xmlns:a16="http://schemas.microsoft.com/office/drawing/2014/main" id="{1AD180F0-917F-4FA0-A1DF-52FC0F972A81}"/>
              </a:ext>
            </a:extLst>
          </p:cNvPr>
          <p:cNvSpPr/>
          <p:nvPr/>
        </p:nvSpPr>
        <p:spPr>
          <a:xfrm>
            <a:off x="419101" y="3770938"/>
            <a:ext cx="2483588"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a:hlinkClick r:id="rId4"/>
              </a:rPr>
              <a:t>Building Loosely Coupled, Scalable, C# Applications with Amazon SQS and Amazon SNS</a:t>
            </a:r>
            <a:endParaRPr lang="en-US" dirty="0"/>
          </a:p>
          <a:p>
            <a:pPr rtl="0"/>
            <a:r>
              <a:rPr lang="pt-BR">
                <a:hlinkClick r:id="rId5"/>
              </a:rPr>
              <a:t>Recursos do Amazon SQS</a:t>
            </a:r>
            <a:endParaRPr lang="en-US" dirty="0"/>
          </a:p>
          <a:p>
            <a:pPr rtl="0"/>
            <a:r>
              <a:rPr lang="pt-BR">
                <a:hlinkClick r:id="rId6"/>
              </a:rPr>
              <a:t>Recursos do Amazon SNS</a:t>
            </a:r>
            <a:endParaRPr lang="en-US" dirty="0"/>
          </a:p>
          <a:p>
            <a:pPr rtl="0"/>
            <a:r>
              <a:rPr lang="pt-BR">
                <a:hlinkClick r:id="rId7"/>
              </a:rPr>
              <a:t>Recursos do Amazon MQ</a:t>
            </a:r>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t>Agradecemos sua atenção</a:t>
            </a:r>
            <a:endParaRPr lang="en-US" dirty="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A3EF-5817-3A47-9FCD-EA6EA7EA8CAE}"/>
              </a:ext>
            </a:extLst>
          </p:cNvPr>
          <p:cNvSpPr>
            <a:spLocks noGrp="1"/>
          </p:cNvSpPr>
          <p:nvPr>
            <p:ph type="title"/>
          </p:nvPr>
        </p:nvSpPr>
        <p:spPr/>
        <p:txBody>
          <a:bodyPr rtlCol="0"/>
          <a:lstStyle/>
          <a:p>
            <a:pPr rtl="0"/>
            <a:r>
              <a:rPr lang="pt-BR"/>
              <a:t>Requisito de negócios da cafeteria</a:t>
            </a:r>
          </a:p>
        </p:txBody>
      </p:sp>
      <p:sp>
        <p:nvSpPr>
          <p:cNvPr id="6" name="Rectangle 5">
            <a:extLst>
              <a:ext uri="{FF2B5EF4-FFF2-40B4-BE49-F238E27FC236}">
                <a16:creationId xmlns:a16="http://schemas.microsoft.com/office/drawing/2014/main" id="{A5994977-780D-4247-B0E1-49A78CCF530C}"/>
              </a:ext>
              <a:ext uri="{C183D7F6-B498-43B3-948B-1728B52AA6E4}">
                <adec:decorative xmlns:adec="http://schemas.microsoft.com/office/drawing/2017/decorative" xmlns="" val="1"/>
              </a:ext>
            </a:extLst>
          </p:cNvPr>
          <p:cNvSpPr/>
          <p:nvPr/>
        </p:nvSpPr>
        <p:spPr>
          <a:xfrm>
            <a:off x="420579" y="1643521"/>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Content Placeholder 2">
            <a:extLst>
              <a:ext uri="{FF2B5EF4-FFF2-40B4-BE49-F238E27FC236}">
                <a16:creationId xmlns:a16="http://schemas.microsoft.com/office/drawing/2014/main" id="{ECAEF23C-62BB-DA41-AF7E-D93E949F1813}"/>
              </a:ext>
            </a:extLst>
          </p:cNvPr>
          <p:cNvSpPr txBox="1">
            <a:spLocks noChangeAspect="1"/>
          </p:cNvSpPr>
          <p:nvPr/>
        </p:nvSpPr>
        <p:spPr>
          <a:xfrm>
            <a:off x="638867" y="1643520"/>
            <a:ext cx="10975840" cy="1125416"/>
          </a:xfrm>
          <a:prstGeom prst="rect">
            <a:avLst/>
          </a:prstGeom>
        </p:spPr>
        <p:txBody>
          <a:bodyPr vert="horz" lIns="91440" tIns="45720" rIns="91440" bIns="45720" rtlCol="0" anchor="ctr" anchorCtr="0">
            <a:norm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rtl="0">
              <a:buNone/>
            </a:pPr>
            <a:r>
              <a:rPr lang="pt-BR" sz="2400">
                <a:latin typeface="Amazon Ember Light" panose="020B0403020204020204" pitchFamily="34" charset="0"/>
                <a:ea typeface="Amazon Ember Light" panose="020B0403020204020204" pitchFamily="34" charset="0"/>
                <a:cs typeface="Amazon Ember Light" panose="020B0403020204020204" pitchFamily="34" charset="0"/>
              </a:rPr>
              <a:t>A arquitetura da cafeteria agora suporta centenas de milhares de usuários. No entanto, é difícil fazer alterações em uma camada da aplicação sem afetar as outras camadas.</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0" name="Picture 9">
            <a:extLst>
              <a:ext uri="{FF2B5EF4-FFF2-40B4-BE49-F238E27FC236}">
                <a16:creationId xmlns:a16="http://schemas.microsoft.com/office/drawing/2014/main" id="{A8AE4CBD-B414-4F07-B164-9181B4CCB255}"/>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11" name="Picture 10">
            <a:extLst>
              <a:ext uri="{FF2B5EF4-FFF2-40B4-BE49-F238E27FC236}">
                <a16:creationId xmlns:a16="http://schemas.microsoft.com/office/drawing/2014/main" id="{BD55BCE3-FEA3-4157-BCFE-C468294ECC9D}"/>
              </a:ext>
              <a:ext uri="{C183D7F6-B498-43B3-948B-1728B52AA6E4}">
                <adec:decorative xmlns:adec="http://schemas.microsoft.com/office/drawing/2017/decorative" xmlns=""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245927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12: Criar arquiteturas desacopladas</a:t>
            </a:r>
          </a:p>
        </p:txBody>
      </p:sp>
      <p:sp>
        <p:nvSpPr>
          <p:cNvPr id="2" name="Title 1"/>
          <p:cNvSpPr>
            <a:spLocks noGrp="1"/>
          </p:cNvSpPr>
          <p:nvPr>
            <p:ph type="title"/>
          </p:nvPr>
        </p:nvSpPr>
        <p:spPr/>
        <p:txBody>
          <a:bodyPr rtlCol="0">
            <a:noAutofit/>
          </a:bodyPr>
          <a:lstStyle/>
          <a:p>
            <a:pPr rtl="0"/>
            <a:r>
              <a:rPr lang="pt-BR" sz="4000"/>
              <a:t>Seção 2: Desacoplar sua arquitetura</a:t>
            </a:r>
          </a:p>
        </p:txBody>
      </p:sp>
    </p:spTree>
    <p:custDataLst>
      <p:tags r:id="rId1"/>
    </p:custDataLst>
    <p:extLst>
      <p:ext uri="{BB962C8B-B14F-4D97-AF65-F5344CB8AC3E}">
        <p14:creationId xmlns:p14="http://schemas.microsoft.com/office/powerpoint/2010/main" val="1612249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p:txBody>
          <a:bodyPr rtlCol="0"/>
          <a:lstStyle/>
          <a:p>
            <a:pPr rtl="0"/>
            <a:r>
              <a:rPr lang="pt-BR"/>
              <a:t>Arquiteturas totalmente acopladas</a:t>
            </a:r>
          </a:p>
        </p:txBody>
      </p:sp>
      <p:sp>
        <p:nvSpPr>
          <p:cNvPr id="76" name="TextBox 75">
            <a:extLst>
              <a:ext uri="{FF2B5EF4-FFF2-40B4-BE49-F238E27FC236}">
                <a16:creationId xmlns:a16="http://schemas.microsoft.com/office/drawing/2014/main" id="{400B3E0E-8E61-E448-9405-2467A8E49BB2}"/>
              </a:ext>
            </a:extLst>
          </p:cNvPr>
          <p:cNvSpPr txBox="1"/>
          <p:nvPr/>
        </p:nvSpPr>
        <p:spPr>
          <a:xfrm>
            <a:off x="1901872" y="5560548"/>
            <a:ext cx="8388257" cy="461665"/>
          </a:xfrm>
          <a:prstGeom prst="rect">
            <a:avLst/>
          </a:prstGeom>
          <a:noFill/>
          <a:ln>
            <a:noFill/>
          </a:ln>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Os componentes estão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fortemente conectados </a:t>
            </a:r>
            <a:r>
              <a:rPr lang="pt-BR" sz="240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entre</a:t>
            </a:r>
            <a:r>
              <a:rPr lang="pt-BR" sz="2400" smtClean="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si.</a:t>
            </a:r>
          </a:p>
        </p:txBody>
      </p:sp>
      <p:grpSp>
        <p:nvGrpSpPr>
          <p:cNvPr id="5" name="Group 4" descr="each server in the web tier is connected to every server in the application tier in a tightly coupled architecture.">
            <a:extLst>
              <a:ext uri="{FF2B5EF4-FFF2-40B4-BE49-F238E27FC236}">
                <a16:creationId xmlns:a16="http://schemas.microsoft.com/office/drawing/2014/main" id="{384EC496-6CC0-459F-AFD4-55BD8A531E8C}"/>
              </a:ext>
            </a:extLst>
          </p:cNvPr>
          <p:cNvGrpSpPr/>
          <p:nvPr/>
        </p:nvGrpSpPr>
        <p:grpSpPr>
          <a:xfrm>
            <a:off x="2272699" y="1366551"/>
            <a:ext cx="8254405" cy="3820468"/>
            <a:chOff x="2272699" y="1366551"/>
            <a:chExt cx="8254405" cy="3820468"/>
          </a:xfrm>
        </p:grpSpPr>
        <p:cxnSp>
          <p:nvCxnSpPr>
            <p:cNvPr id="53" name="Straight Arrow Connector 52">
              <a:extLst>
                <a:ext uri="{FF2B5EF4-FFF2-40B4-BE49-F238E27FC236}">
                  <a16:creationId xmlns:a16="http://schemas.microsoft.com/office/drawing/2014/main" id="{F52F886A-5EB1-A94A-B442-3C53E824775F}"/>
                </a:ext>
              </a:extLst>
            </p:cNvPr>
            <p:cNvCxnSpPr>
              <a:cxnSpLocks/>
              <a:stCxn id="41" idx="3"/>
              <a:endCxn id="45" idx="1"/>
            </p:cNvCxnSpPr>
            <p:nvPr/>
          </p:nvCxnSpPr>
          <p:spPr>
            <a:xfrm flipV="1">
              <a:off x="5656037" y="3652939"/>
              <a:ext cx="1267295" cy="651644"/>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184915B-12E2-8446-9FDB-105E5965FE08}"/>
                </a:ext>
              </a:extLst>
            </p:cNvPr>
            <p:cNvCxnSpPr>
              <a:cxnSpLocks/>
              <a:stCxn id="41" idx="3"/>
              <a:endCxn id="46" idx="1"/>
            </p:cNvCxnSpPr>
            <p:nvPr/>
          </p:nvCxnSpPr>
          <p:spPr>
            <a:xfrm>
              <a:off x="5656037" y="4304583"/>
              <a:ext cx="1267295" cy="0"/>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EC66A5F-B8A0-704D-9CAB-B40E95FEDC53}"/>
                </a:ext>
              </a:extLst>
            </p:cNvPr>
            <p:cNvCxnSpPr>
              <a:cxnSpLocks/>
              <a:stCxn id="41" idx="3"/>
              <a:endCxn id="44" idx="1"/>
            </p:cNvCxnSpPr>
            <p:nvPr/>
          </p:nvCxnSpPr>
          <p:spPr>
            <a:xfrm flipV="1">
              <a:off x="5656037" y="3001295"/>
              <a:ext cx="1267295" cy="1303288"/>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641822E-6863-B84D-9C4D-E80605DFD08E}"/>
                </a:ext>
              </a:extLst>
            </p:cNvPr>
            <p:cNvCxnSpPr>
              <a:cxnSpLocks/>
              <a:stCxn id="40" idx="3"/>
              <a:endCxn id="44" idx="1"/>
            </p:cNvCxnSpPr>
            <p:nvPr/>
          </p:nvCxnSpPr>
          <p:spPr>
            <a:xfrm flipV="1">
              <a:off x="5656037" y="3001295"/>
              <a:ext cx="1267295" cy="651644"/>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CC2D80D-59ED-EC46-82FD-5422DD215F4C}"/>
                </a:ext>
              </a:extLst>
            </p:cNvPr>
            <p:cNvCxnSpPr>
              <a:cxnSpLocks/>
              <a:stCxn id="40" idx="3"/>
              <a:endCxn id="45" idx="1"/>
            </p:cNvCxnSpPr>
            <p:nvPr/>
          </p:nvCxnSpPr>
          <p:spPr>
            <a:xfrm>
              <a:off x="5656037" y="3652939"/>
              <a:ext cx="1267295" cy="0"/>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B976B31-0038-254F-8398-F1E78D6E6C83}"/>
                </a:ext>
              </a:extLst>
            </p:cNvPr>
            <p:cNvCxnSpPr>
              <a:cxnSpLocks/>
              <a:stCxn id="40" idx="3"/>
              <a:endCxn id="46" idx="1"/>
            </p:cNvCxnSpPr>
            <p:nvPr/>
          </p:nvCxnSpPr>
          <p:spPr>
            <a:xfrm>
              <a:off x="5656037" y="3652939"/>
              <a:ext cx="1267295" cy="651644"/>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145F1F4-C142-854F-B48E-212ECF55D755}"/>
                </a:ext>
              </a:extLst>
            </p:cNvPr>
            <p:cNvCxnSpPr>
              <a:cxnSpLocks/>
              <a:stCxn id="39" idx="3"/>
              <a:endCxn id="44" idx="1"/>
            </p:cNvCxnSpPr>
            <p:nvPr/>
          </p:nvCxnSpPr>
          <p:spPr>
            <a:xfrm>
              <a:off x="5656037" y="3001295"/>
              <a:ext cx="1267295" cy="0"/>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9455FE1-3A89-0C4F-A8EF-84F63806A174}"/>
                </a:ext>
              </a:extLst>
            </p:cNvPr>
            <p:cNvCxnSpPr>
              <a:cxnSpLocks/>
              <a:stCxn id="39" idx="3"/>
              <a:endCxn id="46" idx="1"/>
            </p:cNvCxnSpPr>
            <p:nvPr/>
          </p:nvCxnSpPr>
          <p:spPr>
            <a:xfrm>
              <a:off x="5656037" y="3001295"/>
              <a:ext cx="1267295" cy="1303288"/>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CE97AE8-8D94-8C40-987E-3B16AEF3049B}"/>
                </a:ext>
              </a:extLst>
            </p:cNvPr>
            <p:cNvCxnSpPr>
              <a:cxnSpLocks/>
              <a:stCxn id="39" idx="3"/>
              <a:endCxn id="45" idx="1"/>
            </p:cNvCxnSpPr>
            <p:nvPr/>
          </p:nvCxnSpPr>
          <p:spPr>
            <a:xfrm>
              <a:off x="5656037" y="3001295"/>
              <a:ext cx="1267295" cy="651644"/>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8444D5B-6A9E-C74A-95BC-EC3180B98139}"/>
                </a:ext>
              </a:extLst>
            </p:cNvPr>
            <p:cNvCxnSpPr>
              <a:cxnSpLocks/>
            </p:cNvCxnSpPr>
            <p:nvPr/>
          </p:nvCxnSpPr>
          <p:spPr>
            <a:xfrm flipV="1">
              <a:off x="3661028" y="3001295"/>
              <a:ext cx="1329289" cy="65450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A1BC9C0-F5AC-4745-AD23-14EEDD0A2F63}"/>
                </a:ext>
              </a:extLst>
            </p:cNvPr>
            <p:cNvCxnSpPr>
              <a:cxnSpLocks/>
            </p:cNvCxnSpPr>
            <p:nvPr/>
          </p:nvCxnSpPr>
          <p:spPr>
            <a:xfrm flipV="1">
              <a:off x="3661027" y="3645249"/>
              <a:ext cx="1325880" cy="398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22DA65-F65F-6E49-B5C0-99F39DD622DA}"/>
                </a:ext>
              </a:extLst>
            </p:cNvPr>
            <p:cNvCxnSpPr>
              <a:cxnSpLocks/>
            </p:cNvCxnSpPr>
            <p:nvPr/>
          </p:nvCxnSpPr>
          <p:spPr>
            <a:xfrm>
              <a:off x="3661028" y="3672526"/>
              <a:ext cx="1329289" cy="63205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836C683-59D8-9D4D-9FB2-EEDD714565EF}"/>
                </a:ext>
              </a:extLst>
            </p:cNvPr>
            <p:cNvCxnSpPr>
              <a:cxnSpLocks/>
            </p:cNvCxnSpPr>
            <p:nvPr/>
          </p:nvCxnSpPr>
          <p:spPr>
            <a:xfrm>
              <a:off x="7599369" y="3001295"/>
              <a:ext cx="1200535" cy="34876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54259F-E278-8E48-A11B-07330A3D92EC}"/>
                </a:ext>
              </a:extLst>
            </p:cNvPr>
            <p:cNvCxnSpPr>
              <a:cxnSpLocks/>
              <a:stCxn id="27" idx="3"/>
              <a:endCxn id="47" idx="1"/>
            </p:cNvCxnSpPr>
            <p:nvPr/>
          </p:nvCxnSpPr>
          <p:spPr>
            <a:xfrm>
              <a:off x="7599369" y="3652939"/>
              <a:ext cx="120053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A3B38DB-5A39-C74A-8CF2-DCC750C90A05}"/>
                </a:ext>
              </a:extLst>
            </p:cNvPr>
            <p:cNvCxnSpPr>
              <a:cxnSpLocks/>
            </p:cNvCxnSpPr>
            <p:nvPr/>
          </p:nvCxnSpPr>
          <p:spPr>
            <a:xfrm flipV="1">
              <a:off x="7599369" y="3955820"/>
              <a:ext cx="1200535" cy="34876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328A4787-CE1C-4A72-A60B-78E2B9C1A38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58028" y="3297339"/>
              <a:ext cx="711200" cy="711200"/>
            </a:xfrm>
            <a:prstGeom prst="rect">
              <a:avLst/>
            </a:prstGeom>
          </p:spPr>
        </p:pic>
        <p:grpSp>
          <p:nvGrpSpPr>
            <p:cNvPr id="9" name="Group 8">
              <a:extLst>
                <a:ext uri="{FF2B5EF4-FFF2-40B4-BE49-F238E27FC236}">
                  <a16:creationId xmlns:a16="http://schemas.microsoft.com/office/drawing/2014/main" id="{15B6F9D0-3E3E-4D8B-8F35-926F1DFC1855}"/>
                </a:ext>
              </a:extLst>
            </p:cNvPr>
            <p:cNvGrpSpPr/>
            <p:nvPr/>
          </p:nvGrpSpPr>
          <p:grpSpPr>
            <a:xfrm>
              <a:off x="4980000" y="2281339"/>
              <a:ext cx="803434" cy="2743200"/>
              <a:chOff x="5118584" y="2111216"/>
              <a:chExt cx="803434" cy="2743200"/>
            </a:xfrm>
          </p:grpSpPr>
          <p:sp>
            <p:nvSpPr>
              <p:cNvPr id="21" name="Rounded Rectangle 20">
                <a:extLst>
                  <a:ext uri="{FF2B5EF4-FFF2-40B4-BE49-F238E27FC236}">
                    <a16:creationId xmlns:a16="http://schemas.microsoft.com/office/drawing/2014/main" id="{2EBBAEDC-0812-F14D-9EAF-2CDBC4DC00BE}"/>
                  </a:ext>
                </a:extLst>
              </p:cNvPr>
              <p:cNvSpPr/>
              <p:nvPr/>
            </p:nvSpPr>
            <p:spPr>
              <a:xfrm>
                <a:off x="5118584" y="2111216"/>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 name="Group 6">
                <a:extLst>
                  <a:ext uri="{FF2B5EF4-FFF2-40B4-BE49-F238E27FC236}">
                    <a16:creationId xmlns:a16="http://schemas.microsoft.com/office/drawing/2014/main" id="{078CAAAE-DB59-49DF-BA7C-3422C0ACB71B}"/>
                  </a:ext>
                </a:extLst>
              </p:cNvPr>
              <p:cNvGrpSpPr/>
              <p:nvPr/>
            </p:nvGrpSpPr>
            <p:grpSpPr>
              <a:xfrm>
                <a:off x="5245981" y="2556852"/>
                <a:ext cx="548640" cy="1851928"/>
                <a:chOff x="4238066" y="2784674"/>
                <a:chExt cx="548640" cy="1851928"/>
              </a:xfrm>
            </p:grpSpPr>
            <p:pic>
              <p:nvPicPr>
                <p:cNvPr id="39" name="Graphic 38">
                  <a:extLst>
                    <a:ext uri="{FF2B5EF4-FFF2-40B4-BE49-F238E27FC236}">
                      <a16:creationId xmlns:a16="http://schemas.microsoft.com/office/drawing/2014/main" id="{CD5D9876-3321-4AA7-84CF-F71BD51AAF4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38066" y="2784674"/>
                  <a:ext cx="548640" cy="548640"/>
                </a:xfrm>
                <a:prstGeom prst="rect">
                  <a:avLst/>
                </a:prstGeom>
              </p:spPr>
            </p:pic>
            <p:pic>
              <p:nvPicPr>
                <p:cNvPr id="40" name="Graphic 39">
                  <a:extLst>
                    <a:ext uri="{FF2B5EF4-FFF2-40B4-BE49-F238E27FC236}">
                      <a16:creationId xmlns:a16="http://schemas.microsoft.com/office/drawing/2014/main" id="{01A5B170-EA6F-4610-A734-54BDAE6E8B1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38066" y="3436318"/>
                  <a:ext cx="548640" cy="548640"/>
                </a:xfrm>
                <a:prstGeom prst="rect">
                  <a:avLst/>
                </a:prstGeom>
              </p:spPr>
            </p:pic>
            <p:pic>
              <p:nvPicPr>
                <p:cNvPr id="41" name="Graphic 40">
                  <a:extLst>
                    <a:ext uri="{FF2B5EF4-FFF2-40B4-BE49-F238E27FC236}">
                      <a16:creationId xmlns:a16="http://schemas.microsoft.com/office/drawing/2014/main" id="{AD541EA8-B9F0-466D-96DF-43C0A16A23E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38066" y="4087962"/>
                  <a:ext cx="548640" cy="548640"/>
                </a:xfrm>
                <a:prstGeom prst="rect">
                  <a:avLst/>
                </a:prstGeom>
              </p:spPr>
            </p:pic>
          </p:grpSp>
        </p:grpSp>
        <p:grpSp>
          <p:nvGrpSpPr>
            <p:cNvPr id="10" name="Group 9">
              <a:extLst>
                <a:ext uri="{FF2B5EF4-FFF2-40B4-BE49-F238E27FC236}">
                  <a16:creationId xmlns:a16="http://schemas.microsoft.com/office/drawing/2014/main" id="{CFB921BC-3131-4256-AEFD-8C852CE4A964}"/>
                </a:ext>
              </a:extLst>
            </p:cNvPr>
            <p:cNvGrpSpPr/>
            <p:nvPr/>
          </p:nvGrpSpPr>
          <p:grpSpPr>
            <a:xfrm>
              <a:off x="6795935" y="2281339"/>
              <a:ext cx="803434" cy="2743200"/>
              <a:chOff x="6934519" y="2111216"/>
              <a:chExt cx="803434" cy="2743200"/>
            </a:xfrm>
          </p:grpSpPr>
          <p:sp>
            <p:nvSpPr>
              <p:cNvPr id="27" name="Rounded Rectangle 26">
                <a:extLst>
                  <a:ext uri="{FF2B5EF4-FFF2-40B4-BE49-F238E27FC236}">
                    <a16:creationId xmlns:a16="http://schemas.microsoft.com/office/drawing/2014/main" id="{696C57B8-89A2-8243-AEA0-43D03EFA1077}"/>
                  </a:ext>
                </a:extLst>
              </p:cNvPr>
              <p:cNvSpPr/>
              <p:nvPr/>
            </p:nvSpPr>
            <p:spPr>
              <a:xfrm>
                <a:off x="6934519" y="2111216"/>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2" name="Group 41">
                <a:extLst>
                  <a:ext uri="{FF2B5EF4-FFF2-40B4-BE49-F238E27FC236}">
                    <a16:creationId xmlns:a16="http://schemas.microsoft.com/office/drawing/2014/main" id="{E7BB0E00-63A9-4533-A7AB-7FA47A666B3F}"/>
                  </a:ext>
                </a:extLst>
              </p:cNvPr>
              <p:cNvGrpSpPr/>
              <p:nvPr/>
            </p:nvGrpSpPr>
            <p:grpSpPr>
              <a:xfrm>
                <a:off x="7061916" y="2556852"/>
                <a:ext cx="548640" cy="1851928"/>
                <a:chOff x="4238066" y="2784674"/>
                <a:chExt cx="548640" cy="1851928"/>
              </a:xfrm>
            </p:grpSpPr>
            <p:pic>
              <p:nvPicPr>
                <p:cNvPr id="44" name="Graphic 43">
                  <a:extLst>
                    <a:ext uri="{FF2B5EF4-FFF2-40B4-BE49-F238E27FC236}">
                      <a16:creationId xmlns:a16="http://schemas.microsoft.com/office/drawing/2014/main" id="{ED000F48-74F6-4AB0-83EF-D6DB35AB6B4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38066" y="2784674"/>
                  <a:ext cx="548640" cy="548640"/>
                </a:xfrm>
                <a:prstGeom prst="rect">
                  <a:avLst/>
                </a:prstGeom>
              </p:spPr>
            </p:pic>
            <p:pic>
              <p:nvPicPr>
                <p:cNvPr id="45" name="Graphic 44">
                  <a:extLst>
                    <a:ext uri="{FF2B5EF4-FFF2-40B4-BE49-F238E27FC236}">
                      <a16:creationId xmlns:a16="http://schemas.microsoft.com/office/drawing/2014/main" id="{8610F01C-5D02-4F8E-8690-0B049410D3B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38066" y="3436318"/>
                  <a:ext cx="548640" cy="548640"/>
                </a:xfrm>
                <a:prstGeom prst="rect">
                  <a:avLst/>
                </a:prstGeom>
              </p:spPr>
            </p:pic>
            <p:pic>
              <p:nvPicPr>
                <p:cNvPr id="46" name="Graphic 45">
                  <a:extLst>
                    <a:ext uri="{FF2B5EF4-FFF2-40B4-BE49-F238E27FC236}">
                      <a16:creationId xmlns:a16="http://schemas.microsoft.com/office/drawing/2014/main" id="{0521347F-7717-4A32-8B57-D151D2266F4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38066" y="4087962"/>
                  <a:ext cx="548640" cy="548640"/>
                </a:xfrm>
                <a:prstGeom prst="rect">
                  <a:avLst/>
                </a:prstGeom>
              </p:spPr>
            </p:pic>
          </p:grpSp>
        </p:grpSp>
        <p:pic>
          <p:nvPicPr>
            <p:cNvPr id="47" name="Graphic 46">
              <a:extLst>
                <a:ext uri="{FF2B5EF4-FFF2-40B4-BE49-F238E27FC236}">
                  <a16:creationId xmlns:a16="http://schemas.microsoft.com/office/drawing/2014/main" id="{544060E0-AC94-4AC2-B77D-CC739942BE6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99904" y="3297339"/>
              <a:ext cx="711200" cy="711200"/>
            </a:xfrm>
            <a:prstGeom prst="rect">
              <a:avLst/>
            </a:prstGeom>
          </p:spPr>
        </p:pic>
        <p:sp>
          <p:nvSpPr>
            <p:cNvPr id="11" name="TextBox 10">
              <a:extLst>
                <a:ext uri="{FF2B5EF4-FFF2-40B4-BE49-F238E27FC236}">
                  <a16:creationId xmlns:a16="http://schemas.microsoft.com/office/drawing/2014/main" id="{2CA58AC2-0F52-49EF-A786-EBB7E3AA57D2}"/>
                </a:ext>
              </a:extLst>
            </p:cNvPr>
            <p:cNvSpPr txBox="1"/>
            <p:nvPr/>
          </p:nvSpPr>
          <p:spPr>
            <a:xfrm>
              <a:off x="7783904" y="4070015"/>
              <a:ext cx="2743200" cy="923330"/>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Relational Database Service (Amazon RDS)</a:t>
              </a:r>
            </a:p>
          </p:txBody>
        </p:sp>
        <p:sp>
          <p:nvSpPr>
            <p:cNvPr id="12" name="TextBox 11">
              <a:extLst>
                <a:ext uri="{FF2B5EF4-FFF2-40B4-BE49-F238E27FC236}">
                  <a16:creationId xmlns:a16="http://schemas.microsoft.com/office/drawing/2014/main" id="{4912E829-FAAF-430A-A191-C329FE265991}"/>
                </a:ext>
              </a:extLst>
            </p:cNvPr>
            <p:cNvSpPr txBox="1"/>
            <p:nvPr/>
          </p:nvSpPr>
          <p:spPr>
            <a:xfrm>
              <a:off x="2272699" y="4017468"/>
              <a:ext cx="1881858" cy="116955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Route 53</a:t>
              </a:r>
            </a:p>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www.exemplo.com</a:t>
              </a:r>
            </a:p>
          </p:txBody>
        </p:sp>
        <p:sp>
          <p:nvSpPr>
            <p:cNvPr id="56" name="TextBox 55">
              <a:extLst>
                <a:ext uri="{FF2B5EF4-FFF2-40B4-BE49-F238E27FC236}">
                  <a16:creationId xmlns:a16="http://schemas.microsoft.com/office/drawing/2014/main" id="{81A17E4D-DF4C-4134-9E86-C05884A42B98}"/>
                </a:ext>
              </a:extLst>
            </p:cNvPr>
            <p:cNvSpPr txBox="1"/>
            <p:nvPr/>
          </p:nvSpPr>
          <p:spPr>
            <a:xfrm>
              <a:off x="6443330" y="1366551"/>
              <a:ext cx="1613692"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da aplicação</a:t>
              </a:r>
            </a:p>
          </p:txBody>
        </p:sp>
        <p:sp>
          <p:nvSpPr>
            <p:cNvPr id="58" name="TextBox 57">
              <a:extLst>
                <a:ext uri="{FF2B5EF4-FFF2-40B4-BE49-F238E27FC236}">
                  <a16:creationId xmlns:a16="http://schemas.microsoft.com/office/drawing/2014/main" id="{94C364DA-0B33-43AD-A40A-5C9EA3799247}"/>
                </a:ext>
              </a:extLst>
            </p:cNvPr>
            <p:cNvSpPr txBox="1"/>
            <p:nvPr/>
          </p:nvSpPr>
          <p:spPr>
            <a:xfrm>
              <a:off x="8304028" y="2387280"/>
              <a:ext cx="1796901"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do banco de dados</a:t>
              </a:r>
            </a:p>
          </p:txBody>
        </p:sp>
        <p:sp>
          <p:nvSpPr>
            <p:cNvPr id="59" name="TextBox 58">
              <a:extLst>
                <a:ext uri="{FF2B5EF4-FFF2-40B4-BE49-F238E27FC236}">
                  <a16:creationId xmlns:a16="http://schemas.microsoft.com/office/drawing/2014/main" id="{416D264C-6953-4B66-A8BF-D3D26CA85AE6}"/>
                </a:ext>
              </a:extLst>
            </p:cNvPr>
            <p:cNvSpPr txBox="1"/>
            <p:nvPr/>
          </p:nvSpPr>
          <p:spPr>
            <a:xfrm>
              <a:off x="4859779" y="1366551"/>
              <a:ext cx="1043876"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da Web</a:t>
              </a:r>
            </a:p>
          </p:txBody>
        </p:sp>
      </p:grpSp>
    </p:spTree>
    <p:custDataLst>
      <p:tags r:id="rId1"/>
    </p:custDataLst>
    <p:extLst>
      <p:ext uri="{BB962C8B-B14F-4D97-AF65-F5344CB8AC3E}">
        <p14:creationId xmlns:p14="http://schemas.microsoft.com/office/powerpoint/2010/main" val="4147016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a:xfrm>
            <a:off x="419100" y="365125"/>
            <a:ext cx="9245518" cy="474119"/>
          </a:xfrm>
        </p:spPr>
        <p:txBody>
          <a:bodyPr rtlCol="0"/>
          <a:lstStyle/>
          <a:p>
            <a:pPr rtl="0"/>
            <a:r>
              <a:rPr lang="pt-BR" sz="3600"/>
              <a:t>Arquiteturas totalmente acopladas impedem o dimensionamento</a:t>
            </a:r>
          </a:p>
        </p:txBody>
      </p:sp>
      <p:sp>
        <p:nvSpPr>
          <p:cNvPr id="76" name="TextBox 75">
            <a:extLst>
              <a:ext uri="{FF2B5EF4-FFF2-40B4-BE49-F238E27FC236}">
                <a16:creationId xmlns:a16="http://schemas.microsoft.com/office/drawing/2014/main" id="{400B3E0E-8E61-E448-9405-2467A8E49BB2}"/>
              </a:ext>
            </a:extLst>
          </p:cNvPr>
          <p:cNvSpPr txBox="1"/>
          <p:nvPr/>
        </p:nvSpPr>
        <p:spPr>
          <a:xfrm>
            <a:off x="1351792" y="5487905"/>
            <a:ext cx="9488417" cy="830997"/>
          </a:xfrm>
          <a:prstGeom prst="rect">
            <a:avLst/>
          </a:prstGeom>
          <a:noFill/>
          <a:ln>
            <a:noFill/>
          </a:ln>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A </a:t>
            </a:r>
            <a:r>
              <a:rPr lang="pt-BR" sz="2400">
                <a:ea typeface="Amazon Ember" panose="020B0603020204020204" pitchFamily="34" charset="0"/>
                <a:cs typeface="Amazon Ember" panose="020B0603020204020204" pitchFamily="34" charset="0"/>
              </a:rPr>
              <a:t>adição de recursos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aumenta a complexidade </a:t>
            </a:r>
            <a:r>
              <a:rPr lang="pt-BR" sz="2400" smtClean="0">
                <a:ea typeface="Amazon Ember" panose="020B0603020204020204" pitchFamily="34" charset="0"/>
                <a:cs typeface="Amazon Ember" panose="020B0603020204020204" pitchFamily="34" charset="0"/>
              </a:rPr>
              <a:t>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impede o dimensionamento.</a:t>
            </a:r>
          </a:p>
        </p:txBody>
      </p:sp>
      <p:grpSp>
        <p:nvGrpSpPr>
          <p:cNvPr id="5" name="Group 4">
            <a:extLst>
              <a:ext uri="{FF2B5EF4-FFF2-40B4-BE49-F238E27FC236}">
                <a16:creationId xmlns:a16="http://schemas.microsoft.com/office/drawing/2014/main" id="{1ED2C6EB-787D-4DC9-BF3B-160E172A21FB}"/>
              </a:ext>
              <a:ext uri="{C183D7F6-B498-43B3-948B-1728B52AA6E4}">
                <adec:decorative xmlns:adec="http://schemas.microsoft.com/office/drawing/2017/decorative" xmlns="" val="1"/>
              </a:ext>
            </a:extLst>
          </p:cNvPr>
          <p:cNvGrpSpPr/>
          <p:nvPr/>
        </p:nvGrpSpPr>
        <p:grpSpPr>
          <a:xfrm>
            <a:off x="2209187" y="1366551"/>
            <a:ext cx="7881110" cy="3487865"/>
            <a:chOff x="2209187" y="1366551"/>
            <a:chExt cx="7881110" cy="3487865"/>
          </a:xfrm>
        </p:grpSpPr>
        <p:cxnSp>
          <p:nvCxnSpPr>
            <p:cNvPr id="43" name="Straight Arrow Connector 42">
              <a:extLst>
                <a:ext uri="{FF2B5EF4-FFF2-40B4-BE49-F238E27FC236}">
                  <a16:creationId xmlns:a16="http://schemas.microsoft.com/office/drawing/2014/main" id="{8AC8A38F-101D-4244-B4C7-CA59ECCF1120}"/>
                </a:ext>
                <a:ext uri="{C183D7F6-B498-43B3-948B-1728B52AA6E4}">
                  <adec:decorative xmlns:adec="http://schemas.microsoft.com/office/drawing/2017/decorative" xmlns="" val="1"/>
                </a:ext>
              </a:extLst>
            </p:cNvPr>
            <p:cNvCxnSpPr>
              <a:cxnSpLocks/>
              <a:stCxn id="119" idx="3"/>
              <a:endCxn id="107" idx="1"/>
            </p:cNvCxnSpPr>
            <p:nvPr/>
          </p:nvCxnSpPr>
          <p:spPr>
            <a:xfrm flipV="1">
              <a:off x="5661803" y="3482816"/>
              <a:ext cx="1261529" cy="325823"/>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E7B82AD-3A16-48CD-A7E0-547272C7A57E}"/>
                </a:ext>
                <a:ext uri="{C183D7F6-B498-43B3-948B-1728B52AA6E4}">
                  <adec:decorative xmlns:adec="http://schemas.microsoft.com/office/drawing/2017/decorative" xmlns="" val="1"/>
                </a:ext>
              </a:extLst>
            </p:cNvPr>
            <p:cNvCxnSpPr>
              <a:cxnSpLocks/>
              <a:stCxn id="119" idx="3"/>
              <a:endCxn id="108" idx="1"/>
            </p:cNvCxnSpPr>
            <p:nvPr/>
          </p:nvCxnSpPr>
          <p:spPr>
            <a:xfrm>
              <a:off x="5661803" y="3808639"/>
              <a:ext cx="1261529" cy="325821"/>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3A64D03-2E9C-4190-9E89-23253D98671F}"/>
                </a:ext>
                <a:ext uri="{C183D7F6-B498-43B3-948B-1728B52AA6E4}">
                  <adec:decorative xmlns:adec="http://schemas.microsoft.com/office/drawing/2017/decorative" xmlns="" val="1"/>
                </a:ext>
              </a:extLst>
            </p:cNvPr>
            <p:cNvCxnSpPr>
              <a:cxnSpLocks/>
              <a:stCxn id="119" idx="3"/>
              <a:endCxn id="106" idx="1"/>
            </p:cNvCxnSpPr>
            <p:nvPr/>
          </p:nvCxnSpPr>
          <p:spPr>
            <a:xfrm flipV="1">
              <a:off x="5661803" y="2831172"/>
              <a:ext cx="1261529" cy="977467"/>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C1FF7BD-2BC3-45C5-B775-4605BB0DE209}"/>
                </a:ext>
                <a:ext uri="{C183D7F6-B498-43B3-948B-1728B52AA6E4}">
                  <adec:decorative xmlns:adec="http://schemas.microsoft.com/office/drawing/2017/decorative" xmlns="" val="1"/>
                </a:ext>
              </a:extLst>
            </p:cNvPr>
            <p:cNvCxnSpPr>
              <a:cxnSpLocks/>
              <a:stCxn id="118" idx="3"/>
              <a:endCxn id="106" idx="1"/>
            </p:cNvCxnSpPr>
            <p:nvPr/>
          </p:nvCxnSpPr>
          <p:spPr>
            <a:xfrm flipV="1">
              <a:off x="5661803" y="2831172"/>
              <a:ext cx="1261529" cy="325823"/>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05680D6-A308-4A6D-80E1-1EC5C7C70EB7}"/>
                </a:ext>
                <a:ext uri="{C183D7F6-B498-43B3-948B-1728B52AA6E4}">
                  <adec:decorative xmlns:adec="http://schemas.microsoft.com/office/drawing/2017/decorative" xmlns="" val="1"/>
                </a:ext>
              </a:extLst>
            </p:cNvPr>
            <p:cNvCxnSpPr>
              <a:cxnSpLocks/>
              <a:stCxn id="118" idx="3"/>
              <a:endCxn id="107" idx="1"/>
            </p:cNvCxnSpPr>
            <p:nvPr/>
          </p:nvCxnSpPr>
          <p:spPr>
            <a:xfrm>
              <a:off x="5661803" y="3156995"/>
              <a:ext cx="1261529" cy="325821"/>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F770B52-F222-4954-A816-9D808577B4F9}"/>
                </a:ext>
                <a:ext uri="{C183D7F6-B498-43B3-948B-1728B52AA6E4}">
                  <adec:decorative xmlns:adec="http://schemas.microsoft.com/office/drawing/2017/decorative" xmlns="" val="1"/>
                </a:ext>
              </a:extLst>
            </p:cNvPr>
            <p:cNvCxnSpPr>
              <a:cxnSpLocks/>
              <a:stCxn id="118" idx="3"/>
              <a:endCxn id="108" idx="1"/>
            </p:cNvCxnSpPr>
            <p:nvPr/>
          </p:nvCxnSpPr>
          <p:spPr>
            <a:xfrm>
              <a:off x="5661803" y="3156995"/>
              <a:ext cx="1261529" cy="977465"/>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EF4948-CDBE-415C-A61C-D4501E765723}"/>
                </a:ext>
                <a:ext uri="{C183D7F6-B498-43B3-948B-1728B52AA6E4}">
                  <adec:decorative xmlns:adec="http://schemas.microsoft.com/office/drawing/2017/decorative" xmlns="" val="1"/>
                </a:ext>
              </a:extLst>
            </p:cNvPr>
            <p:cNvCxnSpPr>
              <a:cxnSpLocks/>
              <a:stCxn id="117" idx="3"/>
              <a:endCxn id="106" idx="1"/>
            </p:cNvCxnSpPr>
            <p:nvPr/>
          </p:nvCxnSpPr>
          <p:spPr>
            <a:xfrm>
              <a:off x="5661803" y="2505351"/>
              <a:ext cx="1261529" cy="325821"/>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534E0B0-DF87-4BAA-8BEA-04587364F262}"/>
                </a:ext>
                <a:ext uri="{C183D7F6-B498-43B3-948B-1728B52AA6E4}">
                  <adec:decorative xmlns:adec="http://schemas.microsoft.com/office/drawing/2017/decorative" xmlns="" val="1"/>
                </a:ext>
              </a:extLst>
            </p:cNvPr>
            <p:cNvCxnSpPr>
              <a:cxnSpLocks/>
              <a:stCxn id="117" idx="3"/>
              <a:endCxn id="108" idx="1"/>
            </p:cNvCxnSpPr>
            <p:nvPr/>
          </p:nvCxnSpPr>
          <p:spPr>
            <a:xfrm>
              <a:off x="5661803" y="2505351"/>
              <a:ext cx="1261529" cy="1629109"/>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0F8953-8C72-4AF8-9F99-D4695AEE39B3}"/>
                </a:ext>
                <a:ext uri="{C183D7F6-B498-43B3-948B-1728B52AA6E4}">
                  <adec:decorative xmlns:adec="http://schemas.microsoft.com/office/drawing/2017/decorative" xmlns="" val="1"/>
                </a:ext>
              </a:extLst>
            </p:cNvPr>
            <p:cNvCxnSpPr>
              <a:cxnSpLocks/>
              <a:stCxn id="117" idx="3"/>
              <a:endCxn id="107" idx="1"/>
            </p:cNvCxnSpPr>
            <p:nvPr/>
          </p:nvCxnSpPr>
          <p:spPr>
            <a:xfrm>
              <a:off x="5661803" y="2505351"/>
              <a:ext cx="1261529" cy="977465"/>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EF118B1-1ED9-4490-961C-A5D19BD07B9D}"/>
                </a:ext>
                <a:ext uri="{C183D7F6-B498-43B3-948B-1728B52AA6E4}">
                  <adec:decorative xmlns:adec="http://schemas.microsoft.com/office/drawing/2017/decorative" xmlns="" val="1"/>
                </a:ext>
              </a:extLst>
            </p:cNvPr>
            <p:cNvCxnSpPr>
              <a:cxnSpLocks/>
              <a:stCxn id="95" idx="3"/>
            </p:cNvCxnSpPr>
            <p:nvPr/>
          </p:nvCxnSpPr>
          <p:spPr>
            <a:xfrm flipV="1">
              <a:off x="3569228" y="2505351"/>
              <a:ext cx="1417679" cy="97746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7E5C109-6C65-4E0B-AF1C-15DFE3844479}"/>
                </a:ext>
                <a:ext uri="{C183D7F6-B498-43B3-948B-1728B52AA6E4}">
                  <adec:decorative xmlns:adec="http://schemas.microsoft.com/office/drawing/2017/decorative" xmlns="" val="1"/>
                </a:ext>
              </a:extLst>
            </p:cNvPr>
            <p:cNvCxnSpPr>
              <a:cxnSpLocks/>
              <a:stCxn id="95" idx="3"/>
            </p:cNvCxnSpPr>
            <p:nvPr/>
          </p:nvCxnSpPr>
          <p:spPr>
            <a:xfrm flipV="1">
              <a:off x="3569228" y="3179936"/>
              <a:ext cx="1417679" cy="3028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B74F4F5-74C5-4DA2-805E-30A0B7725325}"/>
                </a:ext>
                <a:ext uri="{C183D7F6-B498-43B3-948B-1728B52AA6E4}">
                  <adec:decorative xmlns:adec="http://schemas.microsoft.com/office/drawing/2017/decorative" xmlns="" val="1"/>
                </a:ext>
              </a:extLst>
            </p:cNvPr>
            <p:cNvCxnSpPr>
              <a:cxnSpLocks/>
              <a:stCxn id="95" idx="3"/>
            </p:cNvCxnSpPr>
            <p:nvPr/>
          </p:nvCxnSpPr>
          <p:spPr>
            <a:xfrm>
              <a:off x="3569228" y="3482816"/>
              <a:ext cx="1416538" cy="32582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A8FE20B-947A-4C1E-A47C-EAB6C1EFF7AE}"/>
                </a:ext>
                <a:ext uri="{C183D7F6-B498-43B3-948B-1728B52AA6E4}">
                  <adec:decorative xmlns:adec="http://schemas.microsoft.com/office/drawing/2017/decorative" xmlns="" val="1"/>
                </a:ext>
              </a:extLst>
            </p:cNvPr>
            <p:cNvCxnSpPr>
              <a:cxnSpLocks/>
            </p:cNvCxnSpPr>
            <p:nvPr/>
          </p:nvCxnSpPr>
          <p:spPr>
            <a:xfrm>
              <a:off x="7599369" y="2755032"/>
              <a:ext cx="1200535" cy="42490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C6E9AD2-CD22-4FE7-A978-173B3C234D4A}"/>
                </a:ext>
                <a:ext uri="{C183D7F6-B498-43B3-948B-1728B52AA6E4}">
                  <adec:decorative xmlns:adec="http://schemas.microsoft.com/office/drawing/2017/decorative" xmlns="" val="1"/>
                </a:ext>
              </a:extLst>
            </p:cNvPr>
            <p:cNvCxnSpPr>
              <a:cxnSpLocks/>
              <a:stCxn id="104" idx="3"/>
              <a:endCxn id="98" idx="1"/>
            </p:cNvCxnSpPr>
            <p:nvPr/>
          </p:nvCxnSpPr>
          <p:spPr>
            <a:xfrm>
              <a:off x="7599369" y="3482816"/>
              <a:ext cx="120053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B24AA8D-69B0-4F41-A8FE-6BC46140446E}"/>
                </a:ext>
                <a:ext uri="{C183D7F6-B498-43B3-948B-1728B52AA6E4}">
                  <adec:decorative xmlns:adec="http://schemas.microsoft.com/office/drawing/2017/decorative" xmlns="" val="1"/>
                </a:ext>
              </a:extLst>
            </p:cNvPr>
            <p:cNvCxnSpPr>
              <a:cxnSpLocks/>
            </p:cNvCxnSpPr>
            <p:nvPr/>
          </p:nvCxnSpPr>
          <p:spPr>
            <a:xfrm flipV="1">
              <a:off x="7599369" y="3785697"/>
              <a:ext cx="1200535" cy="37274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95" name="Graphic 94">
              <a:extLst>
                <a:ext uri="{FF2B5EF4-FFF2-40B4-BE49-F238E27FC236}">
                  <a16:creationId xmlns:a16="http://schemas.microsoft.com/office/drawing/2014/main" id="{3C2F7541-7B3A-475E-89BF-2B5B52EB181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58028" y="3127216"/>
              <a:ext cx="711200" cy="711200"/>
            </a:xfrm>
            <a:prstGeom prst="rect">
              <a:avLst/>
            </a:prstGeom>
          </p:spPr>
        </p:pic>
        <p:pic>
          <p:nvPicPr>
            <p:cNvPr id="98" name="Graphic 97">
              <a:extLst>
                <a:ext uri="{FF2B5EF4-FFF2-40B4-BE49-F238E27FC236}">
                  <a16:creationId xmlns:a16="http://schemas.microsoft.com/office/drawing/2014/main" id="{E1AD1509-9E84-4B01-972F-E5A7EF9F3B6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799904" y="3127216"/>
              <a:ext cx="711200" cy="711200"/>
            </a:xfrm>
            <a:prstGeom prst="rect">
              <a:avLst/>
            </a:prstGeom>
          </p:spPr>
        </p:pic>
        <p:grpSp>
          <p:nvGrpSpPr>
            <p:cNvPr id="97" name="Group 96">
              <a:extLst>
                <a:ext uri="{FF2B5EF4-FFF2-40B4-BE49-F238E27FC236}">
                  <a16:creationId xmlns:a16="http://schemas.microsoft.com/office/drawing/2014/main" id="{F11A8325-BACC-4764-BBFA-DA2C81A73415}"/>
                </a:ext>
                <a:ext uri="{C183D7F6-B498-43B3-948B-1728B52AA6E4}">
                  <adec:decorative xmlns:adec="http://schemas.microsoft.com/office/drawing/2017/decorative" xmlns="" val="1"/>
                </a:ext>
              </a:extLst>
            </p:cNvPr>
            <p:cNvGrpSpPr/>
            <p:nvPr/>
          </p:nvGrpSpPr>
          <p:grpSpPr>
            <a:xfrm>
              <a:off x="6795935" y="2111216"/>
              <a:ext cx="803434" cy="2743200"/>
              <a:chOff x="6934519" y="2111216"/>
              <a:chExt cx="803434" cy="2743200"/>
            </a:xfrm>
          </p:grpSpPr>
          <p:sp>
            <p:nvSpPr>
              <p:cNvPr id="104" name="Rounded Rectangle 26">
                <a:extLst>
                  <a:ext uri="{FF2B5EF4-FFF2-40B4-BE49-F238E27FC236}">
                    <a16:creationId xmlns:a16="http://schemas.microsoft.com/office/drawing/2014/main" id="{8735457B-6F87-4EA4-844C-92025C0DEE38}"/>
                  </a:ext>
                </a:extLst>
              </p:cNvPr>
              <p:cNvSpPr/>
              <p:nvPr/>
            </p:nvSpPr>
            <p:spPr>
              <a:xfrm>
                <a:off x="6934519" y="2111216"/>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05" name="Group 104">
                <a:extLst>
                  <a:ext uri="{FF2B5EF4-FFF2-40B4-BE49-F238E27FC236}">
                    <a16:creationId xmlns:a16="http://schemas.microsoft.com/office/drawing/2014/main" id="{35960A25-5A5E-42A3-9762-25E5A54FFB8D}"/>
                  </a:ext>
                </a:extLst>
              </p:cNvPr>
              <p:cNvGrpSpPr/>
              <p:nvPr/>
            </p:nvGrpSpPr>
            <p:grpSpPr>
              <a:xfrm>
                <a:off x="7061916" y="2556852"/>
                <a:ext cx="548640" cy="1851928"/>
                <a:chOff x="4238066" y="2784674"/>
                <a:chExt cx="548640" cy="1851928"/>
              </a:xfrm>
            </p:grpSpPr>
            <p:pic>
              <p:nvPicPr>
                <p:cNvPr id="106" name="Graphic 105">
                  <a:extLst>
                    <a:ext uri="{FF2B5EF4-FFF2-40B4-BE49-F238E27FC236}">
                      <a16:creationId xmlns:a16="http://schemas.microsoft.com/office/drawing/2014/main" id="{8DF343FB-D489-4C41-A0DC-1E2EA984335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38066" y="2784674"/>
                  <a:ext cx="548640" cy="548640"/>
                </a:xfrm>
                <a:prstGeom prst="rect">
                  <a:avLst/>
                </a:prstGeom>
              </p:spPr>
            </p:pic>
            <p:pic>
              <p:nvPicPr>
                <p:cNvPr id="107" name="Graphic 106">
                  <a:extLst>
                    <a:ext uri="{FF2B5EF4-FFF2-40B4-BE49-F238E27FC236}">
                      <a16:creationId xmlns:a16="http://schemas.microsoft.com/office/drawing/2014/main" id="{1D59CEB8-1D51-4340-8D0B-F5E669652A2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38066" y="3436318"/>
                  <a:ext cx="548640" cy="548640"/>
                </a:xfrm>
                <a:prstGeom prst="rect">
                  <a:avLst/>
                </a:prstGeom>
              </p:spPr>
            </p:pic>
            <p:pic>
              <p:nvPicPr>
                <p:cNvPr id="108" name="Graphic 107">
                  <a:extLst>
                    <a:ext uri="{FF2B5EF4-FFF2-40B4-BE49-F238E27FC236}">
                      <a16:creationId xmlns:a16="http://schemas.microsoft.com/office/drawing/2014/main" id="{82F03F8C-A823-45A8-B6E4-046AD3BDF73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38066" y="4087962"/>
                  <a:ext cx="548640" cy="548640"/>
                </a:xfrm>
                <a:prstGeom prst="rect">
                  <a:avLst/>
                </a:prstGeom>
              </p:spPr>
            </p:pic>
          </p:grpSp>
        </p:grpSp>
        <p:sp>
          <p:nvSpPr>
            <p:cNvPr id="100" name="TextBox 99">
              <a:extLst>
                <a:ext uri="{FF2B5EF4-FFF2-40B4-BE49-F238E27FC236}">
                  <a16:creationId xmlns:a16="http://schemas.microsoft.com/office/drawing/2014/main" id="{7A722DAC-FB9C-4B95-BB95-CAC0A0455EC1}"/>
                </a:ext>
              </a:extLst>
            </p:cNvPr>
            <p:cNvSpPr txBox="1"/>
            <p:nvPr/>
          </p:nvSpPr>
          <p:spPr>
            <a:xfrm>
              <a:off x="6338282" y="1366551"/>
              <a:ext cx="1838155" cy="646331"/>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Camada da aplicação</a:t>
              </a:r>
            </a:p>
          </p:txBody>
        </p:sp>
        <p:sp>
          <p:nvSpPr>
            <p:cNvPr id="101" name="TextBox 100">
              <a:extLst>
                <a:ext uri="{FF2B5EF4-FFF2-40B4-BE49-F238E27FC236}">
                  <a16:creationId xmlns:a16="http://schemas.microsoft.com/office/drawing/2014/main" id="{0EC54BC1-FC9A-43EA-985E-8E78ABC304D7}"/>
                </a:ext>
              </a:extLst>
            </p:cNvPr>
            <p:cNvSpPr txBox="1"/>
            <p:nvPr/>
          </p:nvSpPr>
          <p:spPr>
            <a:xfrm>
              <a:off x="8275406" y="2387280"/>
              <a:ext cx="1814891"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do banco de dados</a:t>
              </a:r>
            </a:p>
          </p:txBody>
        </p:sp>
        <p:sp>
          <p:nvSpPr>
            <p:cNvPr id="102" name="TextBox 101">
              <a:extLst>
                <a:ext uri="{FF2B5EF4-FFF2-40B4-BE49-F238E27FC236}">
                  <a16:creationId xmlns:a16="http://schemas.microsoft.com/office/drawing/2014/main" id="{B42724B0-498B-4FE0-8AC7-C9E6489F69AE}"/>
                </a:ext>
              </a:extLst>
            </p:cNvPr>
            <p:cNvSpPr txBox="1"/>
            <p:nvPr/>
          </p:nvSpPr>
          <p:spPr>
            <a:xfrm>
              <a:off x="8405942" y="3847345"/>
              <a:ext cx="1394882"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RDS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TextBox 102">
              <a:extLst>
                <a:ext uri="{FF2B5EF4-FFF2-40B4-BE49-F238E27FC236}">
                  <a16:creationId xmlns:a16="http://schemas.microsoft.com/office/drawing/2014/main" id="{C119BD72-5E07-49EA-8E94-E6F89AC5D155}"/>
                </a:ext>
              </a:extLst>
            </p:cNvPr>
            <p:cNvSpPr txBox="1"/>
            <p:nvPr/>
          </p:nvSpPr>
          <p:spPr>
            <a:xfrm>
              <a:off x="2209187" y="3847345"/>
              <a:ext cx="2008883" cy="89255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Route 53</a:t>
              </a:r>
            </a:p>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www.exemplo.com</a:t>
              </a:r>
            </a:p>
          </p:txBody>
        </p:sp>
        <p:sp>
          <p:nvSpPr>
            <p:cNvPr id="99" name="TextBox 98">
              <a:extLst>
                <a:ext uri="{FF2B5EF4-FFF2-40B4-BE49-F238E27FC236}">
                  <a16:creationId xmlns:a16="http://schemas.microsoft.com/office/drawing/2014/main" id="{C9B99423-3F45-4563-9760-10F98D69888B}"/>
                </a:ext>
              </a:extLst>
            </p:cNvPr>
            <p:cNvSpPr txBox="1"/>
            <p:nvPr/>
          </p:nvSpPr>
          <p:spPr>
            <a:xfrm>
              <a:off x="4859779" y="1366551"/>
              <a:ext cx="1043876"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Camada da Web</a:t>
              </a:r>
            </a:p>
          </p:txBody>
        </p:sp>
        <p:grpSp>
          <p:nvGrpSpPr>
            <p:cNvPr id="114" name="Group 113">
              <a:extLst>
                <a:ext uri="{FF2B5EF4-FFF2-40B4-BE49-F238E27FC236}">
                  <a16:creationId xmlns:a16="http://schemas.microsoft.com/office/drawing/2014/main" id="{FD9835E8-2174-4042-9FB7-C365152EE757}"/>
                </a:ext>
                <a:ext uri="{C183D7F6-B498-43B3-948B-1728B52AA6E4}">
                  <adec:decorative xmlns:adec="http://schemas.microsoft.com/office/drawing/2017/decorative" xmlns="" val="1"/>
                </a:ext>
              </a:extLst>
            </p:cNvPr>
            <p:cNvGrpSpPr/>
            <p:nvPr/>
          </p:nvGrpSpPr>
          <p:grpSpPr>
            <a:xfrm>
              <a:off x="4985766" y="2111216"/>
              <a:ext cx="803434" cy="2743200"/>
              <a:chOff x="4355514" y="2350352"/>
              <a:chExt cx="803434" cy="2743200"/>
            </a:xfrm>
          </p:grpSpPr>
          <p:sp>
            <p:nvSpPr>
              <p:cNvPr id="115" name="Rounded Rectangle 20">
                <a:extLst>
                  <a:ext uri="{FF2B5EF4-FFF2-40B4-BE49-F238E27FC236}">
                    <a16:creationId xmlns:a16="http://schemas.microsoft.com/office/drawing/2014/main" id="{F0F22FA9-9D87-45EB-A21F-38A5167AF5D7}"/>
                  </a:ext>
                </a:extLst>
              </p:cNvPr>
              <p:cNvSpPr/>
              <p:nvPr/>
            </p:nvSpPr>
            <p:spPr>
              <a:xfrm>
                <a:off x="4355514" y="235035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16" name="Group 115">
                <a:extLst>
                  <a:ext uri="{FF2B5EF4-FFF2-40B4-BE49-F238E27FC236}">
                    <a16:creationId xmlns:a16="http://schemas.microsoft.com/office/drawing/2014/main" id="{CDD3E589-8354-42CA-8CEA-EB41A158C3B5}"/>
                  </a:ext>
                </a:extLst>
              </p:cNvPr>
              <p:cNvGrpSpPr/>
              <p:nvPr/>
            </p:nvGrpSpPr>
            <p:grpSpPr>
              <a:xfrm>
                <a:off x="4482911" y="2470167"/>
                <a:ext cx="548640" cy="2503571"/>
                <a:chOff x="4482908" y="2412295"/>
                <a:chExt cx="548640" cy="2503571"/>
              </a:xfrm>
            </p:grpSpPr>
            <p:pic>
              <p:nvPicPr>
                <p:cNvPr id="117" name="Graphic 116">
                  <a:extLst>
                    <a:ext uri="{FF2B5EF4-FFF2-40B4-BE49-F238E27FC236}">
                      <a16:creationId xmlns:a16="http://schemas.microsoft.com/office/drawing/2014/main" id="{0FF12A96-44DA-4296-9807-4417FBA4D89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2412295"/>
                  <a:ext cx="548640" cy="548640"/>
                </a:xfrm>
                <a:prstGeom prst="rect">
                  <a:avLst/>
                </a:prstGeom>
              </p:spPr>
            </p:pic>
            <p:pic>
              <p:nvPicPr>
                <p:cNvPr id="118" name="Graphic 117">
                  <a:extLst>
                    <a:ext uri="{FF2B5EF4-FFF2-40B4-BE49-F238E27FC236}">
                      <a16:creationId xmlns:a16="http://schemas.microsoft.com/office/drawing/2014/main" id="{83569197-527C-40C0-83D2-09A5852A973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3063939"/>
                  <a:ext cx="548640" cy="548640"/>
                </a:xfrm>
                <a:prstGeom prst="rect">
                  <a:avLst/>
                </a:prstGeom>
              </p:spPr>
            </p:pic>
            <p:pic>
              <p:nvPicPr>
                <p:cNvPr id="119" name="Graphic 118">
                  <a:extLst>
                    <a:ext uri="{FF2B5EF4-FFF2-40B4-BE49-F238E27FC236}">
                      <a16:creationId xmlns:a16="http://schemas.microsoft.com/office/drawing/2014/main" id="{2934C3C2-A15C-42ED-9CCE-7E2261FB4F3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3715583"/>
                  <a:ext cx="548640" cy="548640"/>
                </a:xfrm>
                <a:prstGeom prst="rect">
                  <a:avLst/>
                </a:prstGeom>
              </p:spPr>
            </p:pic>
            <p:pic>
              <p:nvPicPr>
                <p:cNvPr id="120" name="Graphic 119">
                  <a:extLst>
                    <a:ext uri="{FF2B5EF4-FFF2-40B4-BE49-F238E27FC236}">
                      <a16:creationId xmlns:a16="http://schemas.microsoft.com/office/drawing/2014/main" id="{3772D74F-BE87-4852-9828-ED1F6C88E62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2908" y="4367226"/>
                  <a:ext cx="548640" cy="548640"/>
                </a:xfrm>
                <a:prstGeom prst="rect">
                  <a:avLst/>
                </a:prstGeom>
              </p:spPr>
            </p:pic>
          </p:grpSp>
        </p:grpSp>
        <p:cxnSp>
          <p:nvCxnSpPr>
            <p:cNvPr id="121" name="Straight Arrow Connector 120">
              <a:extLst>
                <a:ext uri="{FF2B5EF4-FFF2-40B4-BE49-F238E27FC236}">
                  <a16:creationId xmlns:a16="http://schemas.microsoft.com/office/drawing/2014/main" id="{468E17FE-0DF4-4BF6-8697-EFECA263999B}"/>
                </a:ext>
              </a:extLst>
            </p:cNvPr>
            <p:cNvCxnSpPr>
              <a:cxnSpLocks/>
              <a:stCxn id="120" idx="3"/>
              <a:endCxn id="106" idx="1"/>
            </p:cNvCxnSpPr>
            <p:nvPr/>
          </p:nvCxnSpPr>
          <p:spPr>
            <a:xfrm flipV="1">
              <a:off x="5661803" y="2831172"/>
              <a:ext cx="1261529" cy="16291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A86E9B5-87D8-4394-9CAB-E4F6F9CA5304}"/>
                </a:ext>
              </a:extLst>
            </p:cNvPr>
            <p:cNvCxnSpPr>
              <a:cxnSpLocks/>
              <a:stCxn id="95" idx="3"/>
            </p:cNvCxnSpPr>
            <p:nvPr/>
          </p:nvCxnSpPr>
          <p:spPr>
            <a:xfrm>
              <a:off x="3569228" y="3482816"/>
              <a:ext cx="1417679" cy="9774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8D9CA3A-D147-4873-9D7C-315819F215B7}"/>
                </a:ext>
              </a:extLst>
            </p:cNvPr>
            <p:cNvCxnSpPr>
              <a:cxnSpLocks/>
              <a:stCxn id="120" idx="3"/>
              <a:endCxn id="107" idx="1"/>
            </p:cNvCxnSpPr>
            <p:nvPr/>
          </p:nvCxnSpPr>
          <p:spPr>
            <a:xfrm flipV="1">
              <a:off x="5661803" y="3482816"/>
              <a:ext cx="1261529" cy="9774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4F75BD0-FFE0-4492-AA8C-3BFC64B19B3B}"/>
                </a:ext>
              </a:extLst>
            </p:cNvPr>
            <p:cNvCxnSpPr>
              <a:cxnSpLocks/>
              <a:stCxn id="120" idx="3"/>
              <a:endCxn id="108" idx="1"/>
            </p:cNvCxnSpPr>
            <p:nvPr/>
          </p:nvCxnSpPr>
          <p:spPr>
            <a:xfrm flipV="1">
              <a:off x="5661803" y="4134460"/>
              <a:ext cx="1261529" cy="32582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38902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D43B-2197-4F8A-8282-38098C3E096E}"/>
              </a:ext>
            </a:extLst>
          </p:cNvPr>
          <p:cNvSpPr>
            <a:spLocks noGrp="1"/>
          </p:cNvSpPr>
          <p:nvPr>
            <p:ph type="title"/>
          </p:nvPr>
        </p:nvSpPr>
        <p:spPr/>
        <p:txBody>
          <a:bodyPr rtlCol="0"/>
          <a:lstStyle/>
          <a:p>
            <a:pPr rtl="0"/>
            <a:r>
              <a:rPr lang="pt-BR"/>
              <a:t>Formas de acoplamento do sistema</a:t>
            </a:r>
          </a:p>
        </p:txBody>
      </p:sp>
      <p:sp>
        <p:nvSpPr>
          <p:cNvPr id="16" name="TextBox 15">
            <a:extLst>
              <a:ext uri="{FF2B5EF4-FFF2-40B4-BE49-F238E27FC236}">
                <a16:creationId xmlns:a16="http://schemas.microsoft.com/office/drawing/2014/main" id="{3AA24CB3-FEF8-4EB5-911D-E02A7B24D6C4}"/>
              </a:ext>
            </a:extLst>
          </p:cNvPr>
          <p:cNvSpPr txBox="1"/>
          <p:nvPr/>
        </p:nvSpPr>
        <p:spPr>
          <a:xfrm>
            <a:off x="211481" y="2485329"/>
            <a:ext cx="2743200" cy="1938992"/>
          </a:xfrm>
          <a:prstGeom prst="rect">
            <a:avLst/>
          </a:prstGeom>
          <a:noFill/>
        </p:spPr>
        <p:txBody>
          <a:bodyPr wrap="square" rtlCol="0">
            <a:spAutoFit/>
          </a:bodyPr>
          <a:lstStyle/>
          <a:p>
            <a:pPr algn="ct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Acoplamento no nível da aplicação</a:t>
            </a:r>
            <a:r>
              <a:rPr lang="pt-BR" sz="2000">
                <a:ea typeface="Amazon Ember" panose="020B0603020204020204" pitchFamily="34" charset="0"/>
                <a:cs typeface="Amazon Ember" panose="020B0603020204020204" pitchFamily="34" charset="0"/>
              </a:rPr>
              <a:t>:</a:t>
            </a:r>
          </a:p>
          <a:p>
            <a:pPr algn="ctr" rtl="0"/>
            <a:r>
              <a:rPr lang="pt-BR" sz="2000">
                <a:ea typeface="Amazon Ember" panose="020B0603020204020204" pitchFamily="34" charset="0"/>
                <a:cs typeface="Amazon Ember" panose="020B0603020204020204" pitchFamily="34" charset="0"/>
              </a:rPr>
              <a:t>É gerenciamento de dependências de entrada e saída</a:t>
            </a:r>
            <a:endParaRPr lang="en-US" sz="2000" dirty="0">
              <a:ea typeface="Amazon Ember Light" panose="020B0403020204020204" pitchFamily="34" charset="0"/>
              <a:cs typeface="Amazon Ember Light" panose="020B0403020204020204" pitchFamily="34" charset="0"/>
            </a:endParaRPr>
          </a:p>
        </p:txBody>
      </p:sp>
      <p:sp>
        <p:nvSpPr>
          <p:cNvPr id="17" name="Rectangle 16">
            <a:extLst>
              <a:ext uri="{FF2B5EF4-FFF2-40B4-BE49-F238E27FC236}">
                <a16:creationId xmlns:a16="http://schemas.microsoft.com/office/drawing/2014/main" id="{DC9A4CB3-D0EB-4B77-99C2-25594520355C}"/>
              </a:ext>
              <a:ext uri="{C183D7F6-B498-43B3-948B-1728B52AA6E4}">
                <adec:decorative xmlns:adec="http://schemas.microsoft.com/office/drawing/2017/decorative" xmlns="" val="1"/>
              </a:ext>
            </a:extLst>
          </p:cNvPr>
          <p:cNvSpPr/>
          <p:nvPr/>
        </p:nvSpPr>
        <p:spPr>
          <a:xfrm>
            <a:off x="211481" y="2237113"/>
            <a:ext cx="2743200" cy="301752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TextBox 4">
            <a:extLst>
              <a:ext uri="{FF2B5EF4-FFF2-40B4-BE49-F238E27FC236}">
                <a16:creationId xmlns:a16="http://schemas.microsoft.com/office/drawing/2014/main" id="{9ECEDBFC-D9B6-4663-9680-6E3414F80030}"/>
              </a:ext>
            </a:extLst>
          </p:cNvPr>
          <p:cNvSpPr txBox="1"/>
          <p:nvPr/>
        </p:nvSpPr>
        <p:spPr>
          <a:xfrm>
            <a:off x="3220094" y="2485329"/>
            <a:ext cx="2743200" cy="1631216"/>
          </a:xfrm>
          <a:prstGeom prst="rect">
            <a:avLst/>
          </a:prstGeom>
          <a:noFill/>
        </p:spPr>
        <p:txBody>
          <a:bodyPr wrap="square" rtlCol="0">
            <a:spAutoFit/>
          </a:bodyPr>
          <a:lstStyle/>
          <a:p>
            <a:pPr algn="ct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Acoplamento da plataforma</a:t>
            </a:r>
            <a:r>
              <a:rPr lang="pt-BR" sz="2000">
                <a:ea typeface="Amazon Ember" panose="020B0603020204020204" pitchFamily="34" charset="0"/>
                <a:cs typeface="Amazon Ember" panose="020B0603020204020204" pitchFamily="34" charset="0"/>
              </a:rPr>
              <a:t>:</a:t>
            </a:r>
          </a:p>
          <a:p>
            <a:pPr algn="ctr" rtl="0"/>
            <a:r>
              <a:rPr lang="pt-BR" sz="2000">
                <a:ea typeface="Amazon Ember" panose="020B0603020204020204" pitchFamily="34" charset="0"/>
                <a:cs typeface="Amazon Ember" panose="020B0603020204020204" pitchFamily="34" charset="0"/>
              </a:rPr>
              <a:t>É a interoperabilidade de componentes de sistemas heterogêneos</a:t>
            </a:r>
            <a:endParaRPr lang="en-US" sz="2000" dirty="0">
              <a:ea typeface="Amazon Ember Light" panose="020B0403020204020204" pitchFamily="34" charset="0"/>
              <a:cs typeface="Amazon Ember Light" panose="020B0403020204020204" pitchFamily="34" charset="0"/>
            </a:endParaRPr>
          </a:p>
        </p:txBody>
      </p:sp>
      <p:sp>
        <p:nvSpPr>
          <p:cNvPr id="10" name="Rectangle 9">
            <a:extLst>
              <a:ext uri="{FF2B5EF4-FFF2-40B4-BE49-F238E27FC236}">
                <a16:creationId xmlns:a16="http://schemas.microsoft.com/office/drawing/2014/main" id="{F3F58E8E-93FE-40DD-98AA-4B0840CF78C8}"/>
              </a:ext>
              <a:ext uri="{C183D7F6-B498-43B3-948B-1728B52AA6E4}">
                <adec:decorative xmlns:adec="http://schemas.microsoft.com/office/drawing/2017/decorative" xmlns="" val="1"/>
              </a:ext>
            </a:extLst>
          </p:cNvPr>
          <p:cNvSpPr/>
          <p:nvPr/>
        </p:nvSpPr>
        <p:spPr>
          <a:xfrm>
            <a:off x="3220094" y="2237113"/>
            <a:ext cx="2743200" cy="301752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TextBox 5">
            <a:extLst>
              <a:ext uri="{FF2B5EF4-FFF2-40B4-BE49-F238E27FC236}">
                <a16:creationId xmlns:a16="http://schemas.microsoft.com/office/drawing/2014/main" id="{36CF1A51-C045-4AAE-9A79-A786099927C3}"/>
              </a:ext>
            </a:extLst>
          </p:cNvPr>
          <p:cNvSpPr txBox="1"/>
          <p:nvPr/>
        </p:nvSpPr>
        <p:spPr>
          <a:xfrm>
            <a:off x="6228707" y="2485329"/>
            <a:ext cx="2743200" cy="1631216"/>
          </a:xfrm>
          <a:prstGeom prst="rect">
            <a:avLst/>
          </a:prstGeom>
          <a:noFill/>
        </p:spPr>
        <p:txBody>
          <a:bodyPr wrap="square" rtlCol="0">
            <a:spAutoFit/>
          </a:bodyPr>
          <a:lstStyle/>
          <a:p>
            <a:pPr algn="ct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Acoplamento espacial</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a:t>
            </a:r>
          </a:p>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É o gerenciamento de componentes em nível de topologia de rede ou nível de protocolo</a:t>
            </a:r>
          </a:p>
        </p:txBody>
      </p:sp>
      <p:sp>
        <p:nvSpPr>
          <p:cNvPr id="9" name="Rectangle 8">
            <a:extLst>
              <a:ext uri="{FF2B5EF4-FFF2-40B4-BE49-F238E27FC236}">
                <a16:creationId xmlns:a16="http://schemas.microsoft.com/office/drawing/2014/main" id="{4093C5D4-9CED-4CA6-B131-DDA1D70DE4C0}"/>
              </a:ext>
              <a:ext uri="{C183D7F6-B498-43B3-948B-1728B52AA6E4}">
                <adec:decorative xmlns:adec="http://schemas.microsoft.com/office/drawing/2017/decorative" xmlns="" val="1"/>
              </a:ext>
            </a:extLst>
          </p:cNvPr>
          <p:cNvSpPr/>
          <p:nvPr/>
        </p:nvSpPr>
        <p:spPr>
          <a:xfrm>
            <a:off x="6228707" y="2237113"/>
            <a:ext cx="2743200" cy="301752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TextBox 6">
            <a:extLst>
              <a:ext uri="{FF2B5EF4-FFF2-40B4-BE49-F238E27FC236}">
                <a16:creationId xmlns:a16="http://schemas.microsoft.com/office/drawing/2014/main" id="{FFE0E345-22FA-4869-8FE7-6692A2E88BA5}"/>
              </a:ext>
            </a:extLst>
          </p:cNvPr>
          <p:cNvSpPr txBox="1"/>
          <p:nvPr/>
        </p:nvSpPr>
        <p:spPr>
          <a:xfrm>
            <a:off x="9237319" y="2485329"/>
            <a:ext cx="2743200" cy="2585323"/>
          </a:xfrm>
          <a:prstGeom prst="rect">
            <a:avLst/>
          </a:prstGeom>
          <a:noFill/>
        </p:spPr>
        <p:txBody>
          <a:bodyPr wrap="square" rtlCol="0">
            <a:spAutoFit/>
          </a:bodyPr>
          <a:lstStyle/>
          <a:p>
            <a:pPr algn="ctr" rtl="0"/>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Acoplamento temporal (tempo de execução)</a:t>
            </a:r>
            <a:r>
              <a:rPr lang="pt-BR">
                <a:latin typeface="Amazon Ember Light" panose="020B0403020204020204" pitchFamily="34" charset="0"/>
                <a:ea typeface="Amazon Ember Light" panose="020B0403020204020204" pitchFamily="34" charset="0"/>
                <a:cs typeface="Amazon Ember Light" panose="020B0403020204020204" pitchFamily="34" charset="0"/>
              </a:rPr>
              <a:t>:</a:t>
            </a:r>
          </a:p>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Refere-se à capacidade de um componente do sistema para fazer um trabalho significativo enquanto ele executa uma operação síncrona, bloqueando a operação</a:t>
            </a:r>
          </a:p>
        </p:txBody>
      </p:sp>
      <p:sp>
        <p:nvSpPr>
          <p:cNvPr id="8" name="Rectangle 7">
            <a:extLst>
              <a:ext uri="{FF2B5EF4-FFF2-40B4-BE49-F238E27FC236}">
                <a16:creationId xmlns:a16="http://schemas.microsoft.com/office/drawing/2014/main" id="{2AFF63EA-4EC7-49D0-99BC-C10548EBADA4}"/>
              </a:ext>
              <a:ext uri="{C183D7F6-B498-43B3-948B-1728B52AA6E4}">
                <adec:decorative xmlns:adec="http://schemas.microsoft.com/office/drawing/2017/decorative" xmlns="" val="1"/>
              </a:ext>
            </a:extLst>
          </p:cNvPr>
          <p:cNvSpPr/>
          <p:nvPr/>
        </p:nvSpPr>
        <p:spPr>
          <a:xfrm>
            <a:off x="9237319" y="2237113"/>
            <a:ext cx="2743200" cy="301752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9105790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4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TotalTime>
  <Words>7267</Words>
  <Application>Microsoft Office PowerPoint</Application>
  <PresentationFormat>Widescreen</PresentationFormat>
  <Paragraphs>526</Paragraphs>
  <Slides>48</Slides>
  <Notes>48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Amazon Ember</vt:lpstr>
      <vt:lpstr>Amazon Ember Light</vt:lpstr>
      <vt:lpstr>Arial</vt:lpstr>
      <vt:lpstr>Calibri</vt:lpstr>
      <vt:lpstr>Lucida Console</vt:lpstr>
      <vt:lpstr>Office Theme</vt:lpstr>
      <vt:lpstr>1_Office Theme</vt:lpstr>
      <vt:lpstr>Módulo 12: Criar arquiteturas desacopladas</vt:lpstr>
      <vt:lpstr>Visão geral do módulo</vt:lpstr>
      <vt:lpstr>Objetivos do módulo</vt:lpstr>
      <vt:lpstr>Seção 1: Necessidade arquitetônica</vt:lpstr>
      <vt:lpstr>Requisito de negócios da cafeteria</vt:lpstr>
      <vt:lpstr>Seção 2: Desacoplar sua arquitetura</vt:lpstr>
      <vt:lpstr>Arquiteturas totalmente acopladas</vt:lpstr>
      <vt:lpstr>Arquiteturas totalmente acopladas impedem o dimensionamento</vt:lpstr>
      <vt:lpstr>Formas de acoplamento do sistema</vt:lpstr>
      <vt:lpstr>Arquiteturas com baixo acoplamento</vt:lpstr>
      <vt:lpstr>Considerações em arquiteturas com baixo acoplamento</vt:lpstr>
      <vt:lpstr>Principais lições da Seção 2</vt:lpstr>
      <vt:lpstr>Seção 3: Desacoplar com o Amazon SQS</vt:lpstr>
      <vt:lpstr>Filas de mensagens para arquiteturas de desacoplamento</vt:lpstr>
      <vt:lpstr>Amazon SQS</vt:lpstr>
      <vt:lpstr>Obtenha baixo acoplamento com o Amazon SQS</vt:lpstr>
      <vt:lpstr>Casos de uso geral do Amazon SQS</vt:lpstr>
      <vt:lpstr>Tipos de fila</vt:lpstr>
      <vt:lpstr>Recursos do Amazon SQS (1 de 3)</vt:lpstr>
      <vt:lpstr>Recursos do Amazon SQS (2 de 3)</vt:lpstr>
      <vt:lpstr>Recursos do Amazon SQS (3 de 3)</vt:lpstr>
      <vt:lpstr>Ciclo de vida de mensagens do Amazon SQS: criação</vt:lpstr>
      <vt:lpstr>Ciclo de vida de mensagens do Amazon SQS: processo</vt:lpstr>
      <vt:lpstr>Ciclo de vida de mensagens do Amazon SQS: exclusão</vt:lpstr>
      <vt:lpstr>Exemplo de desacoplamento: usar o Amazon SQS</vt:lpstr>
      <vt:lpstr>Casos de uso de filas de mensagens</vt:lpstr>
      <vt:lpstr>Casos de uso de filas de mensagens</vt:lpstr>
      <vt:lpstr>Principais lições da Seção 3</vt:lpstr>
      <vt:lpstr>Seção 4: Desacoplar com o Amazon SNS</vt:lpstr>
      <vt:lpstr>Mensagens Pub/Sub</vt:lpstr>
      <vt:lpstr>Amazon SNS</vt:lpstr>
      <vt:lpstr>Protocolos de transporte com suporte</vt:lpstr>
      <vt:lpstr>Casos de uso gerais para o Amazon SNS</vt:lpstr>
      <vt:lpstr>Considerações sobre o Amazon SNS</vt:lpstr>
      <vt:lpstr>Exemplo de desacoplamento: uso do Amazon S3 com o Amazon SNS</vt:lpstr>
      <vt:lpstr>Amazon SNS versus Amazon SQS</vt:lpstr>
      <vt:lpstr>Principais lições da Seção 4</vt:lpstr>
      <vt:lpstr>Seção 5: Enviar mensagens entre aplicações de nuvem e on-premises com o Amazon MQ</vt:lpstr>
      <vt:lpstr>Amazon MQ</vt:lpstr>
      <vt:lpstr>Caso de uso do Amazon MQ: ambiente de nuvem híbrida</vt:lpstr>
      <vt:lpstr>Amazon MQ versus Amazon SQS e Amazon SNS</vt:lpstr>
      <vt:lpstr>Principais lições da Seção 5</vt:lpstr>
      <vt:lpstr>Conclusão do módulo</vt:lpstr>
      <vt:lpstr>Resumo do módulo                                                     </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491</cp:revision>
  <cp:lastPrinted>2018-12-10T23:37:28Z</cp:lastPrinted>
  <dcterms:created xsi:type="dcterms:W3CDTF">2019-09-16T17:01:53Z</dcterms:created>
  <dcterms:modified xsi:type="dcterms:W3CDTF">2021-03-30T07:55:12Z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